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85" r:id="rId2"/>
    <p:sldId id="333" r:id="rId3"/>
    <p:sldId id="335" r:id="rId4"/>
    <p:sldId id="334" r:id="rId5"/>
    <p:sldId id="332" r:id="rId6"/>
    <p:sldId id="297" r:id="rId7"/>
    <p:sldId id="308" r:id="rId8"/>
    <p:sldId id="336" r:id="rId9"/>
    <p:sldId id="303" r:id="rId10"/>
    <p:sldId id="338" r:id="rId11"/>
    <p:sldId id="329" r:id="rId12"/>
    <p:sldId id="339" r:id="rId13"/>
    <p:sldId id="337" r:id="rId14"/>
    <p:sldId id="32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 userDrawn="1">
          <p15:clr>
            <a:srgbClr val="A4A3A4"/>
          </p15:clr>
        </p15:guide>
        <p15:guide id="2" pos="5745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orient="horz" pos="193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pos="1680" userDrawn="1">
          <p15:clr>
            <a:srgbClr val="A4A3A4"/>
          </p15:clr>
        </p15:guide>
        <p15:guide id="8" orient="horz" pos="1478" userDrawn="1">
          <p15:clr>
            <a:srgbClr val="A4A3A4"/>
          </p15:clr>
        </p15:guide>
        <p15:guide id="9" orient="horz" pos="1026" userDrawn="1">
          <p15:clr>
            <a:srgbClr val="A4A3A4"/>
          </p15:clr>
        </p15:guide>
        <p15:guide id="10" pos="47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, Yvonne" initials="FY" lastIdx="7" clrIdx="0">
    <p:extLst>
      <p:ext uri="{19B8F6BF-5375-455C-9EA6-DF929625EA0E}">
        <p15:presenceInfo xmlns:p15="http://schemas.microsoft.com/office/powerpoint/2012/main" userId="S-1-5-21-4223702204-1008409015-3099362732-13473" providerId="AD"/>
      </p:ext>
    </p:extLst>
  </p:cmAuthor>
  <p:cmAuthor id="2" name="Rosalie Birkle" initials="RB" lastIdx="2" clrIdx="1">
    <p:extLst>
      <p:ext uri="{19B8F6BF-5375-455C-9EA6-DF929625EA0E}">
        <p15:presenceInfo xmlns:p15="http://schemas.microsoft.com/office/powerpoint/2012/main" userId="S::r.birkle@muenchen.baumgroup.de::5b031723-bd43-475d-99ec-c869b8e207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677"/>
    <a:srgbClr val="362C8D"/>
    <a:srgbClr val="ED7D31"/>
    <a:srgbClr val="ED9400"/>
    <a:srgbClr val="A09472"/>
    <a:srgbClr val="96927B"/>
    <a:srgbClr val="EF840F"/>
    <a:srgbClr val="FFFCF7"/>
    <a:srgbClr val="EE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 autoAdjust="0"/>
    <p:restoredTop sz="88689" autoAdjust="0"/>
  </p:normalViewPr>
  <p:slideViewPr>
    <p:cSldViewPr snapToGrid="0">
      <p:cViewPr varScale="1">
        <p:scale>
          <a:sx n="94" d="100"/>
          <a:sy n="94" d="100"/>
        </p:scale>
        <p:origin x="1254" y="96"/>
      </p:cViewPr>
      <p:guideLst>
        <p:guide orient="horz" pos="1633"/>
        <p:guide pos="5745"/>
        <p:guide pos="347"/>
        <p:guide orient="horz" pos="1933"/>
        <p:guide pos="3840"/>
        <p:guide pos="1680"/>
        <p:guide orient="horz" pos="1478"/>
        <p:guide orient="horz" pos="1026"/>
        <p:guide pos="47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9-13T14:25:23.316" idx="1">
    <p:pos x="8122" y="3805"/>
    <p:text>ist es bewusst so gemacht, dass die Fahrzeuge über das Bild hinaus"fahren"?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9-13T14:25:50.557" idx="2">
    <p:pos x="5121" y="1728"/>
    <p:text>Mitarbeitendenzufriedenheit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9632D-B61F-42D7-8439-4FF87DFB09C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EB10CC2-BFBE-4E97-AA8D-0BF80F717DBF}">
      <dgm:prSet phldrT="[Tex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de-DE" dirty="0"/>
            <a:t>BMM</a:t>
          </a:r>
        </a:p>
      </dgm:t>
    </dgm:pt>
    <dgm:pt modelId="{F425FE8C-7D7D-4648-8B61-EEFB72B79B48}" type="parTrans" cxnId="{8139E5D0-12DB-4951-9F7E-034FEF8106E0}">
      <dgm:prSet/>
      <dgm:spPr/>
      <dgm:t>
        <a:bodyPr/>
        <a:lstStyle/>
        <a:p>
          <a:endParaRPr lang="de-DE"/>
        </a:p>
      </dgm:t>
    </dgm:pt>
    <dgm:pt modelId="{8C20AA3E-5A06-4C35-A02E-5B676B87071D}" type="sibTrans" cxnId="{8139E5D0-12DB-4951-9F7E-034FEF8106E0}">
      <dgm:prSet/>
      <dgm:spPr/>
      <dgm:t>
        <a:bodyPr/>
        <a:lstStyle/>
        <a:p>
          <a:endParaRPr lang="de-DE"/>
        </a:p>
      </dgm:t>
    </dgm:pt>
    <dgm:pt modelId="{BBB49B9A-88FF-4F62-8A32-E9D6D469E65E}">
      <dgm:prSet phldrT="[Text]" custT="1"/>
      <dgm:spPr>
        <a:solidFill>
          <a:srgbClr val="EF840F">
            <a:alpha val="30000"/>
          </a:srgbClr>
        </a:solidFill>
      </dgm:spPr>
      <dgm:t>
        <a:bodyPr/>
        <a:lstStyle/>
        <a:p>
          <a:r>
            <a:rPr lang="de-DE" sz="1800" b="0" dirty="0">
              <a:latin typeface="Quicksand"/>
            </a:rPr>
            <a:t>Verkehr vermeiden und verlagern</a:t>
          </a:r>
          <a:endParaRPr lang="de-DE" sz="1800" dirty="0"/>
        </a:p>
      </dgm:t>
    </dgm:pt>
    <dgm:pt modelId="{C6D45F15-C37E-4EC5-A95A-802C1531D452}" type="parTrans" cxnId="{7363C6D6-7802-45C4-969D-80118B9393AF}">
      <dgm:prSet/>
      <dgm:spPr/>
      <dgm:t>
        <a:bodyPr/>
        <a:lstStyle/>
        <a:p>
          <a:endParaRPr lang="de-DE"/>
        </a:p>
      </dgm:t>
    </dgm:pt>
    <dgm:pt modelId="{245B29E5-09D3-457C-9651-A759B166FE18}" type="sibTrans" cxnId="{7363C6D6-7802-45C4-969D-80118B9393AF}">
      <dgm:prSet/>
      <dgm:spPr/>
      <dgm:t>
        <a:bodyPr/>
        <a:lstStyle/>
        <a:p>
          <a:endParaRPr lang="de-DE"/>
        </a:p>
      </dgm:t>
    </dgm:pt>
    <dgm:pt modelId="{7D8D75E2-2D7D-4013-9A7F-C3905EB9541B}">
      <dgm:prSet phldrT="[Text]" custT="1"/>
      <dgm:spPr>
        <a:solidFill>
          <a:srgbClr val="EF840F">
            <a:alpha val="30000"/>
          </a:srgbClr>
        </a:solidFill>
      </dgm:spPr>
      <dgm:t>
        <a:bodyPr/>
        <a:lstStyle/>
        <a:p>
          <a:r>
            <a:rPr lang="de-DE" sz="1800" b="0" dirty="0">
              <a:latin typeface="Quicksand"/>
            </a:rPr>
            <a:t>Mobilitäts-abwicklung optimieren</a:t>
          </a:r>
          <a:endParaRPr lang="de-DE" sz="1800" dirty="0"/>
        </a:p>
      </dgm:t>
    </dgm:pt>
    <dgm:pt modelId="{56E4BBC2-FD47-457C-994E-0589E10E356F}" type="parTrans" cxnId="{7061A47C-27AB-46A4-9CF2-475443DE4554}">
      <dgm:prSet/>
      <dgm:spPr/>
      <dgm:t>
        <a:bodyPr/>
        <a:lstStyle/>
        <a:p>
          <a:endParaRPr lang="de-DE"/>
        </a:p>
      </dgm:t>
    </dgm:pt>
    <dgm:pt modelId="{63198FCC-1D33-4577-98A1-FD1D8F32378C}" type="sibTrans" cxnId="{7061A47C-27AB-46A4-9CF2-475443DE4554}">
      <dgm:prSet/>
      <dgm:spPr/>
      <dgm:t>
        <a:bodyPr/>
        <a:lstStyle/>
        <a:p>
          <a:endParaRPr lang="de-DE"/>
        </a:p>
      </dgm:t>
    </dgm:pt>
    <dgm:pt modelId="{6C0CC433-FF02-4729-856F-D9E7F8F563CD}">
      <dgm:prSet phldrT="[Text]" custT="1"/>
      <dgm:spPr>
        <a:solidFill>
          <a:srgbClr val="EF840F">
            <a:alpha val="30000"/>
          </a:srgbClr>
        </a:solidFill>
      </dgm:spPr>
      <dgm:t>
        <a:bodyPr/>
        <a:lstStyle/>
        <a:p>
          <a:r>
            <a:rPr lang="de-DE" sz="1800" b="0" dirty="0">
              <a:latin typeface="Quicksand"/>
            </a:rPr>
            <a:t>Mobilitäts-angebote erweitern</a:t>
          </a:r>
          <a:endParaRPr lang="de-DE" sz="1800" dirty="0"/>
        </a:p>
      </dgm:t>
    </dgm:pt>
    <dgm:pt modelId="{FC9ADD64-DBA0-4A49-A5E7-0763A73B4296}" type="parTrans" cxnId="{87450B1F-BB6B-49F6-89AA-E0DFF585FA72}">
      <dgm:prSet/>
      <dgm:spPr/>
      <dgm:t>
        <a:bodyPr/>
        <a:lstStyle/>
        <a:p>
          <a:endParaRPr lang="de-DE"/>
        </a:p>
      </dgm:t>
    </dgm:pt>
    <dgm:pt modelId="{2794BDD2-4BA8-49A4-BE73-17D73D18B728}" type="sibTrans" cxnId="{87450B1F-BB6B-49F6-89AA-E0DFF585FA72}">
      <dgm:prSet/>
      <dgm:spPr/>
      <dgm:t>
        <a:bodyPr/>
        <a:lstStyle/>
        <a:p>
          <a:endParaRPr lang="de-DE"/>
        </a:p>
      </dgm:t>
    </dgm:pt>
    <dgm:pt modelId="{FE01660A-9B9F-463D-A4CD-564C4E33F8D2}">
      <dgm:prSet phldrT="[Text]" custT="1"/>
      <dgm:spPr>
        <a:solidFill>
          <a:srgbClr val="EF840F">
            <a:alpha val="30000"/>
          </a:srgbClr>
        </a:solidFill>
      </dgm:spPr>
      <dgm:t>
        <a:bodyPr/>
        <a:lstStyle/>
        <a:p>
          <a:r>
            <a:rPr lang="de-DE" sz="1800" b="0" dirty="0">
              <a:latin typeface="Quicksand"/>
            </a:rPr>
            <a:t>Klima und Umwelt schützen</a:t>
          </a:r>
          <a:endParaRPr lang="de-DE" sz="1800" dirty="0"/>
        </a:p>
      </dgm:t>
    </dgm:pt>
    <dgm:pt modelId="{C1B5C716-21FA-4049-B7F8-1BD89E1EED01}" type="parTrans" cxnId="{6157EF7E-63C7-4DA2-AE88-6E72D93E98CD}">
      <dgm:prSet/>
      <dgm:spPr/>
      <dgm:t>
        <a:bodyPr/>
        <a:lstStyle/>
        <a:p>
          <a:endParaRPr lang="de-DE"/>
        </a:p>
      </dgm:t>
    </dgm:pt>
    <dgm:pt modelId="{8425EBD3-5F1D-4785-B33A-A8CE6CC164E3}" type="sibTrans" cxnId="{6157EF7E-63C7-4DA2-AE88-6E72D93E98CD}">
      <dgm:prSet/>
      <dgm:spPr/>
      <dgm:t>
        <a:bodyPr/>
        <a:lstStyle/>
        <a:p>
          <a:endParaRPr lang="de-DE"/>
        </a:p>
      </dgm:t>
    </dgm:pt>
    <dgm:pt modelId="{C0DDCC5F-0063-4A8A-8C57-BE58B8B649ED}">
      <dgm:prSet phldrT="[Text]" custT="1"/>
      <dgm:spPr>
        <a:solidFill>
          <a:srgbClr val="EF840F">
            <a:alpha val="30000"/>
          </a:srgbClr>
        </a:solidFill>
      </dgm:spPr>
      <dgm:t>
        <a:bodyPr/>
        <a:lstStyle/>
        <a:p>
          <a:r>
            <a:rPr lang="de-DE" sz="1800" b="0" dirty="0">
              <a:latin typeface="Quicksand"/>
            </a:rPr>
            <a:t>Gesundheit fördern</a:t>
          </a:r>
          <a:endParaRPr lang="de-DE" sz="1800" dirty="0"/>
        </a:p>
      </dgm:t>
    </dgm:pt>
    <dgm:pt modelId="{68307531-B508-4172-9E99-A940D7B9F85E}" type="parTrans" cxnId="{6D8EE47D-DBAB-4704-8577-BEB477291EA4}">
      <dgm:prSet/>
      <dgm:spPr/>
      <dgm:t>
        <a:bodyPr/>
        <a:lstStyle/>
        <a:p>
          <a:endParaRPr lang="de-DE"/>
        </a:p>
      </dgm:t>
    </dgm:pt>
    <dgm:pt modelId="{A268A9A0-85BA-428D-9612-070259D5666B}" type="sibTrans" cxnId="{6D8EE47D-DBAB-4704-8577-BEB477291EA4}">
      <dgm:prSet/>
      <dgm:spPr/>
      <dgm:t>
        <a:bodyPr/>
        <a:lstStyle/>
        <a:p>
          <a:endParaRPr lang="de-DE"/>
        </a:p>
      </dgm:t>
    </dgm:pt>
    <dgm:pt modelId="{C6CC92AC-C008-43F9-B127-A83490AE8BC3}">
      <dgm:prSet phldrT="[Text]" custT="1"/>
      <dgm:spPr>
        <a:solidFill>
          <a:srgbClr val="EF840F">
            <a:alpha val="30000"/>
          </a:srgbClr>
        </a:solidFill>
      </dgm:spPr>
      <dgm:t>
        <a:bodyPr/>
        <a:lstStyle/>
        <a:p>
          <a:r>
            <a:rPr lang="de-DE" sz="1800" dirty="0"/>
            <a:t>Kosten reduzieren</a:t>
          </a:r>
        </a:p>
      </dgm:t>
    </dgm:pt>
    <dgm:pt modelId="{24FB3390-2895-473D-821A-F8CF07AC2242}" type="parTrans" cxnId="{DAFCD422-787B-4F9A-A5E4-C27B7625E833}">
      <dgm:prSet/>
      <dgm:spPr/>
      <dgm:t>
        <a:bodyPr/>
        <a:lstStyle/>
        <a:p>
          <a:endParaRPr lang="de-DE"/>
        </a:p>
      </dgm:t>
    </dgm:pt>
    <dgm:pt modelId="{7F2ADA66-552C-4A18-A784-15B029576372}" type="sibTrans" cxnId="{DAFCD422-787B-4F9A-A5E4-C27B7625E833}">
      <dgm:prSet/>
      <dgm:spPr/>
      <dgm:t>
        <a:bodyPr/>
        <a:lstStyle/>
        <a:p>
          <a:endParaRPr lang="de-DE"/>
        </a:p>
      </dgm:t>
    </dgm:pt>
    <dgm:pt modelId="{CBAABEE9-1527-4651-834A-382B7414B098}">
      <dgm:prSet phldrT="[Text]" custT="1"/>
      <dgm:spPr>
        <a:solidFill>
          <a:srgbClr val="EF840F">
            <a:alpha val="30000"/>
          </a:srgbClr>
        </a:solidFill>
      </dgm:spPr>
      <dgm:t>
        <a:bodyPr lIns="0" rIns="0"/>
        <a:lstStyle/>
        <a:p>
          <a:r>
            <a:rPr lang="de-DE" sz="1600" b="0" kern="1200" dirty="0">
              <a:solidFill>
                <a:prstClr val="black"/>
              </a:solidFill>
              <a:latin typeface="Quicksand"/>
              <a:ea typeface="+mn-ea"/>
              <a:cs typeface="+mn-cs"/>
            </a:rPr>
            <a:t>Arbeitgeber-attraktivität &amp; Mitarbeiter- </a:t>
          </a:r>
          <a:r>
            <a:rPr lang="de-DE" sz="1600" b="0" kern="1200" dirty="0" err="1">
              <a:solidFill>
                <a:prstClr val="black"/>
              </a:solidFill>
              <a:latin typeface="Quicksand"/>
              <a:ea typeface="+mn-ea"/>
              <a:cs typeface="+mn-cs"/>
            </a:rPr>
            <a:t>zufriedenheit</a:t>
          </a:r>
          <a:r>
            <a:rPr lang="de-DE" sz="1600" b="0" kern="1200" dirty="0">
              <a:solidFill>
                <a:prstClr val="black"/>
              </a:solidFill>
              <a:latin typeface="Quicksand"/>
              <a:ea typeface="+mn-ea"/>
              <a:cs typeface="+mn-cs"/>
            </a:rPr>
            <a:t> steigern</a:t>
          </a:r>
        </a:p>
      </dgm:t>
    </dgm:pt>
    <dgm:pt modelId="{5F116BF2-F45A-4A28-8129-5406A207FC95}" type="parTrans" cxnId="{424661A6-75E0-44E8-95FB-ED166CCA163B}">
      <dgm:prSet/>
      <dgm:spPr/>
      <dgm:t>
        <a:bodyPr/>
        <a:lstStyle/>
        <a:p>
          <a:endParaRPr lang="de-DE"/>
        </a:p>
      </dgm:t>
    </dgm:pt>
    <dgm:pt modelId="{CB4A6AFB-C09F-4A80-B394-AD17AD57998D}" type="sibTrans" cxnId="{424661A6-75E0-44E8-95FB-ED166CCA163B}">
      <dgm:prSet/>
      <dgm:spPr/>
      <dgm:t>
        <a:bodyPr/>
        <a:lstStyle/>
        <a:p>
          <a:endParaRPr lang="de-DE"/>
        </a:p>
      </dgm:t>
    </dgm:pt>
    <dgm:pt modelId="{FCB8C0FB-5CD3-41A2-8148-55BAFE485967}" type="pres">
      <dgm:prSet presAssocID="{54F9632D-B61F-42D7-8439-4FF87DFB09C9}" presName="composite" presStyleCnt="0">
        <dgm:presLayoutVars>
          <dgm:chMax val="1"/>
          <dgm:dir/>
          <dgm:resizeHandles val="exact"/>
        </dgm:presLayoutVars>
      </dgm:prSet>
      <dgm:spPr/>
    </dgm:pt>
    <dgm:pt modelId="{DDADC286-AC1D-4860-98A3-DA88DEBA8D8F}" type="pres">
      <dgm:prSet presAssocID="{54F9632D-B61F-42D7-8439-4FF87DFB09C9}" presName="radial" presStyleCnt="0">
        <dgm:presLayoutVars>
          <dgm:animLvl val="ctr"/>
        </dgm:presLayoutVars>
      </dgm:prSet>
      <dgm:spPr/>
    </dgm:pt>
    <dgm:pt modelId="{A48BCFE9-6358-4AA5-8081-3462C1282592}" type="pres">
      <dgm:prSet presAssocID="{2EB10CC2-BFBE-4E97-AA8D-0BF80F717DBF}" presName="centerShape" presStyleLbl="vennNode1" presStyleIdx="0" presStyleCnt="8"/>
      <dgm:spPr/>
    </dgm:pt>
    <dgm:pt modelId="{46EA6D13-78C0-4505-99A4-502FBB24C980}" type="pres">
      <dgm:prSet presAssocID="{BBB49B9A-88FF-4F62-8A32-E9D6D469E65E}" presName="node" presStyleLbl="vennNode1" presStyleIdx="1" presStyleCnt="8" custScaleX="100075" custScaleY="100075" custRadScaleRad="89940">
        <dgm:presLayoutVars>
          <dgm:bulletEnabled val="1"/>
        </dgm:presLayoutVars>
      </dgm:prSet>
      <dgm:spPr/>
    </dgm:pt>
    <dgm:pt modelId="{4BB06FAE-5705-45EA-A5C7-9F4F113CED70}" type="pres">
      <dgm:prSet presAssocID="{7D8D75E2-2D7D-4013-9A7F-C3905EB9541B}" presName="node" presStyleLbl="vennNode1" presStyleIdx="2" presStyleCnt="8" custScaleX="100075" custScaleY="100075" custRadScaleRad="91694" custRadScaleInc="-1259">
        <dgm:presLayoutVars>
          <dgm:bulletEnabled val="1"/>
        </dgm:presLayoutVars>
      </dgm:prSet>
      <dgm:spPr/>
    </dgm:pt>
    <dgm:pt modelId="{FD2443DC-AC15-4A4D-BEE3-87DA3BE9773D}" type="pres">
      <dgm:prSet presAssocID="{6C0CC433-FF02-4729-856F-D9E7F8F563CD}" presName="node" presStyleLbl="vennNode1" presStyleIdx="3" presStyleCnt="8" custScaleX="100075" custScaleY="100075" custRadScaleRad="93277" custRadScaleInc="3031">
        <dgm:presLayoutVars>
          <dgm:bulletEnabled val="1"/>
        </dgm:presLayoutVars>
      </dgm:prSet>
      <dgm:spPr/>
    </dgm:pt>
    <dgm:pt modelId="{3C4F0C17-0A55-4C31-BA44-38A258E011B6}" type="pres">
      <dgm:prSet presAssocID="{FE01660A-9B9F-463D-A4CD-564C4E33F8D2}" presName="node" presStyleLbl="vennNode1" presStyleIdx="4" presStyleCnt="8" custScaleX="100075" custScaleY="100075" custRadScaleRad="91537" custRadScaleInc="-2403">
        <dgm:presLayoutVars>
          <dgm:bulletEnabled val="1"/>
        </dgm:presLayoutVars>
      </dgm:prSet>
      <dgm:spPr/>
    </dgm:pt>
    <dgm:pt modelId="{0A24EF32-195C-472E-894D-690E8D2D1850}" type="pres">
      <dgm:prSet presAssocID="{C0DDCC5F-0063-4A8A-8C57-BE58B8B649ED}" presName="node" presStyleLbl="vennNode1" presStyleIdx="5" presStyleCnt="8" custScaleX="100075" custScaleY="100075" custRadScaleRad="90322" custRadScaleInc="2786">
        <dgm:presLayoutVars>
          <dgm:bulletEnabled val="1"/>
        </dgm:presLayoutVars>
      </dgm:prSet>
      <dgm:spPr/>
    </dgm:pt>
    <dgm:pt modelId="{3E009780-D535-4984-9744-31702B8D5C4C}" type="pres">
      <dgm:prSet presAssocID="{C6CC92AC-C008-43F9-B127-A83490AE8BC3}" presName="node" presStyleLbl="vennNode1" presStyleIdx="6" presStyleCnt="8">
        <dgm:presLayoutVars>
          <dgm:bulletEnabled val="1"/>
        </dgm:presLayoutVars>
      </dgm:prSet>
      <dgm:spPr/>
    </dgm:pt>
    <dgm:pt modelId="{2C864A85-886C-44C5-A6BD-FE33153BDB4B}" type="pres">
      <dgm:prSet presAssocID="{CBAABEE9-1527-4651-834A-382B7414B098}" presName="node" presStyleLbl="vennNode1" presStyleIdx="7" presStyleCnt="8" custScaleX="100075" custScaleY="100075" custRadScaleRad="91537" custRadScaleInc="-2403">
        <dgm:presLayoutVars>
          <dgm:bulletEnabled val="1"/>
        </dgm:presLayoutVars>
      </dgm:prSet>
      <dgm:spPr/>
    </dgm:pt>
  </dgm:ptLst>
  <dgm:cxnLst>
    <dgm:cxn modelId="{6C6CC601-784B-4807-B6F1-0D51E9AE86DF}" type="presOf" srcId="{7D8D75E2-2D7D-4013-9A7F-C3905EB9541B}" destId="{4BB06FAE-5705-45EA-A5C7-9F4F113CED70}" srcOrd="0" destOrd="0" presId="urn:microsoft.com/office/officeart/2005/8/layout/radial3"/>
    <dgm:cxn modelId="{C6432004-049E-455C-86FA-722A68614046}" type="presOf" srcId="{FE01660A-9B9F-463D-A4CD-564C4E33F8D2}" destId="{3C4F0C17-0A55-4C31-BA44-38A258E011B6}" srcOrd="0" destOrd="0" presId="urn:microsoft.com/office/officeart/2005/8/layout/radial3"/>
    <dgm:cxn modelId="{7565A707-9390-4537-9DB1-8E68A0E84B18}" type="presOf" srcId="{BBB49B9A-88FF-4F62-8A32-E9D6D469E65E}" destId="{46EA6D13-78C0-4505-99A4-502FBB24C980}" srcOrd="0" destOrd="0" presId="urn:microsoft.com/office/officeart/2005/8/layout/radial3"/>
    <dgm:cxn modelId="{6AB1BD15-D995-403D-8CED-8049BE003B32}" type="presOf" srcId="{54F9632D-B61F-42D7-8439-4FF87DFB09C9}" destId="{FCB8C0FB-5CD3-41A2-8148-55BAFE485967}" srcOrd="0" destOrd="0" presId="urn:microsoft.com/office/officeart/2005/8/layout/radial3"/>
    <dgm:cxn modelId="{87450B1F-BB6B-49F6-89AA-E0DFF585FA72}" srcId="{2EB10CC2-BFBE-4E97-AA8D-0BF80F717DBF}" destId="{6C0CC433-FF02-4729-856F-D9E7F8F563CD}" srcOrd="2" destOrd="0" parTransId="{FC9ADD64-DBA0-4A49-A5E7-0763A73B4296}" sibTransId="{2794BDD2-4BA8-49A4-BE73-17D73D18B728}"/>
    <dgm:cxn modelId="{DAFCD422-787B-4F9A-A5E4-C27B7625E833}" srcId="{2EB10CC2-BFBE-4E97-AA8D-0BF80F717DBF}" destId="{C6CC92AC-C008-43F9-B127-A83490AE8BC3}" srcOrd="5" destOrd="0" parTransId="{24FB3390-2895-473D-821A-F8CF07AC2242}" sibTransId="{7F2ADA66-552C-4A18-A784-15B029576372}"/>
    <dgm:cxn modelId="{D3E32A24-1AA9-4748-A6A8-CDC1DAE68905}" type="presOf" srcId="{6C0CC433-FF02-4729-856F-D9E7F8F563CD}" destId="{FD2443DC-AC15-4A4D-BEE3-87DA3BE9773D}" srcOrd="0" destOrd="0" presId="urn:microsoft.com/office/officeart/2005/8/layout/radial3"/>
    <dgm:cxn modelId="{F467782E-7235-493B-AFA2-A4A51A633D1E}" type="presOf" srcId="{C6CC92AC-C008-43F9-B127-A83490AE8BC3}" destId="{3E009780-D535-4984-9744-31702B8D5C4C}" srcOrd="0" destOrd="0" presId="urn:microsoft.com/office/officeart/2005/8/layout/radial3"/>
    <dgm:cxn modelId="{BA201C42-73F5-40FB-B5EB-57F9D7331526}" type="presOf" srcId="{CBAABEE9-1527-4651-834A-382B7414B098}" destId="{2C864A85-886C-44C5-A6BD-FE33153BDB4B}" srcOrd="0" destOrd="0" presId="urn:microsoft.com/office/officeart/2005/8/layout/radial3"/>
    <dgm:cxn modelId="{3F7FCA4A-E668-4B03-A840-4349C7F093AF}" type="presOf" srcId="{2EB10CC2-BFBE-4E97-AA8D-0BF80F717DBF}" destId="{A48BCFE9-6358-4AA5-8081-3462C1282592}" srcOrd="0" destOrd="0" presId="urn:microsoft.com/office/officeart/2005/8/layout/radial3"/>
    <dgm:cxn modelId="{7061A47C-27AB-46A4-9CF2-475443DE4554}" srcId="{2EB10CC2-BFBE-4E97-AA8D-0BF80F717DBF}" destId="{7D8D75E2-2D7D-4013-9A7F-C3905EB9541B}" srcOrd="1" destOrd="0" parTransId="{56E4BBC2-FD47-457C-994E-0589E10E356F}" sibTransId="{63198FCC-1D33-4577-98A1-FD1D8F32378C}"/>
    <dgm:cxn modelId="{6D8EE47D-DBAB-4704-8577-BEB477291EA4}" srcId="{2EB10CC2-BFBE-4E97-AA8D-0BF80F717DBF}" destId="{C0DDCC5F-0063-4A8A-8C57-BE58B8B649ED}" srcOrd="4" destOrd="0" parTransId="{68307531-B508-4172-9E99-A940D7B9F85E}" sibTransId="{A268A9A0-85BA-428D-9612-070259D5666B}"/>
    <dgm:cxn modelId="{6157EF7E-63C7-4DA2-AE88-6E72D93E98CD}" srcId="{2EB10CC2-BFBE-4E97-AA8D-0BF80F717DBF}" destId="{FE01660A-9B9F-463D-A4CD-564C4E33F8D2}" srcOrd="3" destOrd="0" parTransId="{C1B5C716-21FA-4049-B7F8-1BD89E1EED01}" sibTransId="{8425EBD3-5F1D-4785-B33A-A8CE6CC164E3}"/>
    <dgm:cxn modelId="{424661A6-75E0-44E8-95FB-ED166CCA163B}" srcId="{2EB10CC2-BFBE-4E97-AA8D-0BF80F717DBF}" destId="{CBAABEE9-1527-4651-834A-382B7414B098}" srcOrd="6" destOrd="0" parTransId="{5F116BF2-F45A-4A28-8129-5406A207FC95}" sibTransId="{CB4A6AFB-C09F-4A80-B394-AD17AD57998D}"/>
    <dgm:cxn modelId="{8139E5D0-12DB-4951-9F7E-034FEF8106E0}" srcId="{54F9632D-B61F-42D7-8439-4FF87DFB09C9}" destId="{2EB10CC2-BFBE-4E97-AA8D-0BF80F717DBF}" srcOrd="0" destOrd="0" parTransId="{F425FE8C-7D7D-4648-8B61-EEFB72B79B48}" sibTransId="{8C20AA3E-5A06-4C35-A02E-5B676B87071D}"/>
    <dgm:cxn modelId="{7363C6D6-7802-45C4-969D-80118B9393AF}" srcId="{2EB10CC2-BFBE-4E97-AA8D-0BF80F717DBF}" destId="{BBB49B9A-88FF-4F62-8A32-E9D6D469E65E}" srcOrd="0" destOrd="0" parTransId="{C6D45F15-C37E-4EC5-A95A-802C1531D452}" sibTransId="{245B29E5-09D3-457C-9651-A759B166FE18}"/>
    <dgm:cxn modelId="{AAEFE3F5-C70D-486C-81E0-4153D45FF8ED}" type="presOf" srcId="{C0DDCC5F-0063-4A8A-8C57-BE58B8B649ED}" destId="{0A24EF32-195C-472E-894D-690E8D2D1850}" srcOrd="0" destOrd="0" presId="urn:microsoft.com/office/officeart/2005/8/layout/radial3"/>
    <dgm:cxn modelId="{F9A3F829-F275-46A5-A649-DE4B4B5C259B}" type="presParOf" srcId="{FCB8C0FB-5CD3-41A2-8148-55BAFE485967}" destId="{DDADC286-AC1D-4860-98A3-DA88DEBA8D8F}" srcOrd="0" destOrd="0" presId="urn:microsoft.com/office/officeart/2005/8/layout/radial3"/>
    <dgm:cxn modelId="{925EC91A-F276-4344-89D2-8685D4DB165E}" type="presParOf" srcId="{DDADC286-AC1D-4860-98A3-DA88DEBA8D8F}" destId="{A48BCFE9-6358-4AA5-8081-3462C1282592}" srcOrd="0" destOrd="0" presId="urn:microsoft.com/office/officeart/2005/8/layout/radial3"/>
    <dgm:cxn modelId="{A77A8B04-BDAB-43CE-8B9D-AAFE084AF682}" type="presParOf" srcId="{DDADC286-AC1D-4860-98A3-DA88DEBA8D8F}" destId="{46EA6D13-78C0-4505-99A4-502FBB24C980}" srcOrd="1" destOrd="0" presId="urn:microsoft.com/office/officeart/2005/8/layout/radial3"/>
    <dgm:cxn modelId="{1BDAB6C4-4063-4EB6-ADE3-43296BFEC5B3}" type="presParOf" srcId="{DDADC286-AC1D-4860-98A3-DA88DEBA8D8F}" destId="{4BB06FAE-5705-45EA-A5C7-9F4F113CED70}" srcOrd="2" destOrd="0" presId="urn:microsoft.com/office/officeart/2005/8/layout/radial3"/>
    <dgm:cxn modelId="{A6200EC8-233F-49F0-B40D-A5B45520C231}" type="presParOf" srcId="{DDADC286-AC1D-4860-98A3-DA88DEBA8D8F}" destId="{FD2443DC-AC15-4A4D-BEE3-87DA3BE9773D}" srcOrd="3" destOrd="0" presId="urn:microsoft.com/office/officeart/2005/8/layout/radial3"/>
    <dgm:cxn modelId="{E472B01B-AD9B-4309-A1C5-FD000C93303E}" type="presParOf" srcId="{DDADC286-AC1D-4860-98A3-DA88DEBA8D8F}" destId="{3C4F0C17-0A55-4C31-BA44-38A258E011B6}" srcOrd="4" destOrd="0" presId="urn:microsoft.com/office/officeart/2005/8/layout/radial3"/>
    <dgm:cxn modelId="{58E39D80-2B5D-4EB2-B2F9-B8763D0CF655}" type="presParOf" srcId="{DDADC286-AC1D-4860-98A3-DA88DEBA8D8F}" destId="{0A24EF32-195C-472E-894D-690E8D2D1850}" srcOrd="5" destOrd="0" presId="urn:microsoft.com/office/officeart/2005/8/layout/radial3"/>
    <dgm:cxn modelId="{FD05E1AF-980C-4E56-8AAC-BF7FF3E9BE02}" type="presParOf" srcId="{DDADC286-AC1D-4860-98A3-DA88DEBA8D8F}" destId="{3E009780-D535-4984-9744-31702B8D5C4C}" srcOrd="6" destOrd="0" presId="urn:microsoft.com/office/officeart/2005/8/layout/radial3"/>
    <dgm:cxn modelId="{80127A83-8F13-418C-9732-B0E34921D080}" type="presParOf" srcId="{DDADC286-AC1D-4860-98A3-DA88DEBA8D8F}" destId="{2C864A85-886C-44C5-A6BD-FE33153BDB4B}" srcOrd="7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BCFE9-6358-4AA5-8081-3462C1282592}">
      <dsp:nvSpPr>
        <dsp:cNvPr id="0" name=""/>
        <dsp:cNvSpPr/>
      </dsp:nvSpPr>
      <dsp:spPr>
        <a:xfrm>
          <a:off x="2367794" y="1418024"/>
          <a:ext cx="3391775" cy="3391775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/>
            <a:t>BMM</a:t>
          </a:r>
        </a:p>
      </dsp:txBody>
      <dsp:txXfrm>
        <a:off x="2864508" y="1914738"/>
        <a:ext cx="2398347" cy="2398347"/>
      </dsp:txXfrm>
    </dsp:sp>
    <dsp:sp modelId="{46EA6D13-78C0-4505-99A4-502FBB24C980}">
      <dsp:nvSpPr>
        <dsp:cNvPr id="0" name=""/>
        <dsp:cNvSpPr/>
      </dsp:nvSpPr>
      <dsp:spPr>
        <a:xfrm>
          <a:off x="3215102" y="277593"/>
          <a:ext cx="1697159" cy="1697159"/>
        </a:xfrm>
        <a:prstGeom prst="ellipse">
          <a:avLst/>
        </a:prstGeom>
        <a:solidFill>
          <a:srgbClr val="EF840F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Quicksand"/>
            </a:rPr>
            <a:t>Verkehr vermeiden und verlagern</a:t>
          </a:r>
          <a:endParaRPr lang="de-DE" sz="1800" kern="1200" dirty="0"/>
        </a:p>
      </dsp:txBody>
      <dsp:txXfrm>
        <a:off x="3463645" y="526136"/>
        <a:ext cx="1200073" cy="1200073"/>
      </dsp:txXfrm>
    </dsp:sp>
    <dsp:sp modelId="{4BB06FAE-5705-45EA-A5C7-9F4F113CED70}">
      <dsp:nvSpPr>
        <dsp:cNvPr id="0" name=""/>
        <dsp:cNvSpPr/>
      </dsp:nvSpPr>
      <dsp:spPr>
        <a:xfrm>
          <a:off x="4785107" y="984004"/>
          <a:ext cx="1697159" cy="1697159"/>
        </a:xfrm>
        <a:prstGeom prst="ellipse">
          <a:avLst/>
        </a:prstGeom>
        <a:solidFill>
          <a:srgbClr val="EF840F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Quicksand"/>
            </a:rPr>
            <a:t>Mobilitäts-abwicklung optimieren</a:t>
          </a:r>
          <a:endParaRPr lang="de-DE" sz="1800" kern="1200" dirty="0"/>
        </a:p>
      </dsp:txBody>
      <dsp:txXfrm>
        <a:off x="5033650" y="1232547"/>
        <a:ext cx="1200073" cy="1200073"/>
      </dsp:txXfrm>
    </dsp:sp>
    <dsp:sp modelId="{FD2443DC-AC15-4A4D-BEE3-87DA3BE9773D}">
      <dsp:nvSpPr>
        <dsp:cNvPr id="0" name=""/>
        <dsp:cNvSpPr/>
      </dsp:nvSpPr>
      <dsp:spPr>
        <a:xfrm>
          <a:off x="5211682" y="2778559"/>
          <a:ext cx="1697159" cy="1697159"/>
        </a:xfrm>
        <a:prstGeom prst="ellipse">
          <a:avLst/>
        </a:prstGeom>
        <a:solidFill>
          <a:srgbClr val="EF840F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Quicksand"/>
            </a:rPr>
            <a:t>Mobilitäts-angebote erweitern</a:t>
          </a:r>
          <a:endParaRPr lang="de-DE" sz="1800" kern="1200" dirty="0"/>
        </a:p>
      </dsp:txBody>
      <dsp:txXfrm>
        <a:off x="5460225" y="3027102"/>
        <a:ext cx="1200073" cy="1200073"/>
      </dsp:txXfrm>
    </dsp:sp>
    <dsp:sp modelId="{3C4F0C17-0A55-4C31-BA44-38A258E011B6}">
      <dsp:nvSpPr>
        <dsp:cNvPr id="0" name=""/>
        <dsp:cNvSpPr/>
      </dsp:nvSpPr>
      <dsp:spPr>
        <a:xfrm>
          <a:off x="4131970" y="4068667"/>
          <a:ext cx="1697159" cy="1697159"/>
        </a:xfrm>
        <a:prstGeom prst="ellipse">
          <a:avLst/>
        </a:prstGeom>
        <a:solidFill>
          <a:srgbClr val="EF840F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Quicksand"/>
            </a:rPr>
            <a:t>Klima und Umwelt schützen</a:t>
          </a:r>
          <a:endParaRPr lang="de-DE" sz="1800" kern="1200" dirty="0"/>
        </a:p>
      </dsp:txBody>
      <dsp:txXfrm>
        <a:off x="4380513" y="4317210"/>
        <a:ext cx="1200073" cy="1200073"/>
      </dsp:txXfrm>
    </dsp:sp>
    <dsp:sp modelId="{0A24EF32-195C-472E-894D-690E8D2D1850}">
      <dsp:nvSpPr>
        <dsp:cNvPr id="0" name=""/>
        <dsp:cNvSpPr/>
      </dsp:nvSpPr>
      <dsp:spPr>
        <a:xfrm>
          <a:off x="2304292" y="4041610"/>
          <a:ext cx="1697159" cy="1697159"/>
        </a:xfrm>
        <a:prstGeom prst="ellipse">
          <a:avLst/>
        </a:prstGeom>
        <a:solidFill>
          <a:srgbClr val="EF840F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Quicksand"/>
            </a:rPr>
            <a:t>Gesundheit fördern</a:t>
          </a:r>
          <a:endParaRPr lang="de-DE" sz="1800" kern="1200" dirty="0"/>
        </a:p>
      </dsp:txBody>
      <dsp:txXfrm>
        <a:off x="2552835" y="4290153"/>
        <a:ext cx="1200073" cy="1200073"/>
      </dsp:txXfrm>
    </dsp:sp>
    <dsp:sp modelId="{3E009780-D535-4984-9744-31702B8D5C4C}">
      <dsp:nvSpPr>
        <dsp:cNvPr id="0" name=""/>
        <dsp:cNvSpPr/>
      </dsp:nvSpPr>
      <dsp:spPr>
        <a:xfrm>
          <a:off x="1061077" y="2757755"/>
          <a:ext cx="1695887" cy="1695887"/>
        </a:xfrm>
        <a:prstGeom prst="ellipse">
          <a:avLst/>
        </a:prstGeom>
        <a:solidFill>
          <a:srgbClr val="EF840F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Kosten reduzieren</a:t>
          </a:r>
        </a:p>
      </dsp:txBody>
      <dsp:txXfrm>
        <a:off x="1309434" y="3006112"/>
        <a:ext cx="1199173" cy="1199173"/>
      </dsp:txXfrm>
    </dsp:sp>
    <dsp:sp modelId="{2C864A85-886C-44C5-A6BD-FE33153BDB4B}">
      <dsp:nvSpPr>
        <dsp:cNvPr id="0" name=""/>
        <dsp:cNvSpPr/>
      </dsp:nvSpPr>
      <dsp:spPr>
        <a:xfrm>
          <a:off x="1606594" y="1038397"/>
          <a:ext cx="1697159" cy="1697159"/>
        </a:xfrm>
        <a:prstGeom prst="ellipse">
          <a:avLst/>
        </a:prstGeom>
        <a:solidFill>
          <a:srgbClr val="EF840F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>
              <a:solidFill>
                <a:prstClr val="black"/>
              </a:solidFill>
              <a:latin typeface="Quicksand"/>
              <a:ea typeface="+mn-ea"/>
              <a:cs typeface="+mn-cs"/>
            </a:rPr>
            <a:t>Arbeitgeber-attraktivität &amp; Mitarbeiter- </a:t>
          </a:r>
          <a:r>
            <a:rPr lang="de-DE" sz="1600" b="0" kern="1200" dirty="0" err="1">
              <a:solidFill>
                <a:prstClr val="black"/>
              </a:solidFill>
              <a:latin typeface="Quicksand"/>
              <a:ea typeface="+mn-ea"/>
              <a:cs typeface="+mn-cs"/>
            </a:rPr>
            <a:t>zufriedenheit</a:t>
          </a:r>
          <a:r>
            <a:rPr lang="de-DE" sz="1600" b="0" kern="1200" dirty="0">
              <a:solidFill>
                <a:prstClr val="black"/>
              </a:solidFill>
              <a:latin typeface="Quicksand"/>
              <a:ea typeface="+mn-ea"/>
              <a:cs typeface="+mn-cs"/>
            </a:rPr>
            <a:t> steigern</a:t>
          </a:r>
        </a:p>
      </dsp:txBody>
      <dsp:txXfrm>
        <a:off x="1855137" y="1286940"/>
        <a:ext cx="1200073" cy="1200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52745-1AB7-4337-AC08-E26E15468F90}" type="datetimeFigureOut">
              <a:rPr lang="de-DE" smtClean="0"/>
              <a:t>13.09.2023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E3FA0-D4A4-44AA-B6D5-ADBC5D3C9F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86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3FA0-D4A4-44AA-B6D5-ADBC5D3C9FB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79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3FA0-D4A4-44AA-B6D5-ADBC5D3C9FB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34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3FA0-D4A4-44AA-B6D5-ADBC5D3C9FB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2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3FA0-D4A4-44AA-B6D5-ADBC5D3C9FB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61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2313" lvl="1" indent="-457200">
              <a:spcAft>
                <a:spcPts val="1200"/>
              </a:spcAft>
              <a:buClr>
                <a:srgbClr val="ED9400"/>
              </a:buClr>
              <a:buFont typeface="Symbol" panose="05050102010706020507" pitchFamily="18" charset="2"/>
              <a:buChar char="-"/>
              <a:tabLst>
                <a:tab pos="449263" algn="l"/>
              </a:tabLst>
            </a:pPr>
            <a:r>
              <a:rPr lang="de-DE" sz="1200" dirty="0">
                <a:highlight>
                  <a:srgbClr val="FFFCF7"/>
                </a:highlight>
                <a:latin typeface="Quicksand"/>
              </a:rPr>
              <a:t>Kosten reduzieren</a:t>
            </a:r>
          </a:p>
          <a:p>
            <a:pPr marL="722313" lvl="1" indent="-457200">
              <a:spcAft>
                <a:spcPts val="1200"/>
              </a:spcAft>
              <a:buClr>
                <a:srgbClr val="ED9400"/>
              </a:buClr>
              <a:buFont typeface="Symbol" panose="05050102010706020507" pitchFamily="18" charset="2"/>
              <a:buChar char="-"/>
              <a:tabLst>
                <a:tab pos="449263" algn="l"/>
              </a:tabLst>
            </a:pPr>
            <a:r>
              <a:rPr lang="de-DE" sz="1200" dirty="0">
                <a:highlight>
                  <a:srgbClr val="FFFCF7"/>
                </a:highlight>
                <a:latin typeface="Quicksand"/>
              </a:rPr>
              <a:t>Arbeitgeberattraktivität steigern</a:t>
            </a:r>
          </a:p>
          <a:p>
            <a:pPr marL="722313" lvl="1" indent="-457200">
              <a:spcAft>
                <a:spcPts val="1200"/>
              </a:spcAft>
              <a:buClr>
                <a:srgbClr val="ED9400"/>
              </a:buClr>
              <a:buFont typeface="Symbol" panose="05050102010706020507" pitchFamily="18" charset="2"/>
              <a:buChar char="-"/>
              <a:tabLst>
                <a:tab pos="449263" algn="l"/>
              </a:tabLst>
            </a:pPr>
            <a:r>
              <a:rPr lang="de-DE" sz="1200" dirty="0">
                <a:highlight>
                  <a:srgbClr val="FFFCF7"/>
                </a:highlight>
                <a:latin typeface="Quicksand"/>
              </a:rPr>
              <a:t>Gesundheit fördern</a:t>
            </a:r>
          </a:p>
          <a:p>
            <a:pPr marL="722313" lvl="1" indent="-457200">
              <a:spcAft>
                <a:spcPts val="1200"/>
              </a:spcAft>
              <a:buClr>
                <a:srgbClr val="ED9400"/>
              </a:buClr>
              <a:buFont typeface="Symbol" panose="05050102010706020507" pitchFamily="18" charset="2"/>
              <a:buChar char="-"/>
              <a:tabLst>
                <a:tab pos="449263" algn="l"/>
              </a:tabLst>
            </a:pPr>
            <a:r>
              <a:rPr lang="de-DE" sz="1200" dirty="0">
                <a:highlight>
                  <a:srgbClr val="FFFCF7"/>
                </a:highlight>
                <a:latin typeface="Quicksand"/>
              </a:rPr>
              <a:t>CO</a:t>
            </a:r>
            <a:r>
              <a:rPr lang="de-DE" sz="1200" baseline="-25000" dirty="0">
                <a:highlight>
                  <a:srgbClr val="FFFCF7"/>
                </a:highlight>
                <a:latin typeface="Quicksand"/>
              </a:rPr>
              <a:t>2</a:t>
            </a:r>
            <a:r>
              <a:rPr lang="de-DE" sz="1200" dirty="0">
                <a:highlight>
                  <a:srgbClr val="FFFCF7"/>
                </a:highlight>
                <a:latin typeface="Quicksand"/>
              </a:rPr>
              <a:t> vermeiden</a:t>
            </a:r>
          </a:p>
          <a:p>
            <a:pPr marL="722313" lvl="1" indent="-457200">
              <a:spcAft>
                <a:spcPts val="1200"/>
              </a:spcAft>
              <a:buClr>
                <a:srgbClr val="ED9400"/>
              </a:buClr>
              <a:buFont typeface="Symbol" panose="05050102010706020507" pitchFamily="18" charset="2"/>
              <a:buChar char="-"/>
              <a:tabLst>
                <a:tab pos="449263" algn="l"/>
              </a:tabLst>
            </a:pPr>
            <a:r>
              <a:rPr lang="de-DE" sz="1200" dirty="0">
                <a:highlight>
                  <a:srgbClr val="FFFCF7"/>
                </a:highlight>
                <a:latin typeface="Quicksand"/>
              </a:rPr>
              <a:t>Mobilitätsangebote erweitern </a:t>
            </a:r>
            <a:br>
              <a:rPr lang="de-DE" sz="1200" dirty="0">
                <a:highlight>
                  <a:srgbClr val="FFFCF7"/>
                </a:highlight>
                <a:latin typeface="Quicksand"/>
              </a:rPr>
            </a:br>
            <a:r>
              <a:rPr lang="de-DE" sz="1200" dirty="0">
                <a:highlight>
                  <a:srgbClr val="FFFCF7"/>
                </a:highlight>
                <a:latin typeface="Quicksand"/>
              </a:rPr>
              <a:t>(z.B. Pedelecs, E-Fahrzeuge)</a:t>
            </a:r>
          </a:p>
          <a:p>
            <a:pPr marL="722313" lvl="1" indent="-457200">
              <a:spcAft>
                <a:spcPts val="1200"/>
              </a:spcAft>
              <a:buClr>
                <a:srgbClr val="ED9400"/>
              </a:buClr>
              <a:buFont typeface="Symbol" panose="05050102010706020507" pitchFamily="18" charset="2"/>
              <a:buChar char="-"/>
              <a:tabLst>
                <a:tab pos="449263" algn="l"/>
              </a:tabLst>
            </a:pPr>
            <a:r>
              <a:rPr lang="de-DE" sz="1200" dirty="0">
                <a:highlight>
                  <a:srgbClr val="FFFCF7"/>
                </a:highlight>
                <a:latin typeface="Quicksand"/>
              </a:rPr>
              <a:t>Mobilitätsabwicklung optimieren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3FA0-D4A4-44AA-B6D5-ADBC5D3C9FB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31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3FA0-D4A4-44AA-B6D5-ADBC5D3C9FB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54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3FA0-D4A4-44AA-B6D5-ADBC5D3C9FB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60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3FA0-D4A4-44AA-B6D5-ADBC5D3C9FB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767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3FA0-D4A4-44AA-B6D5-ADBC5D3C9FB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88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3FA0-D4A4-44AA-B6D5-ADBC5D3C9FB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42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38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23E29-8751-57C0-A480-13EAAC391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6593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ED6229-0D52-CDD8-EB41-557BEE36C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9810"/>
            <a:ext cx="9144000" cy="1482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FE6D7421-3CD4-9661-A196-612909860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72" y="246102"/>
            <a:ext cx="1825944" cy="716894"/>
          </a:xfrm>
          <a:prstGeom prst="rect">
            <a:avLst/>
          </a:prstGeom>
          <a:noFill/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547A8CC-5B1C-5E60-82AD-E9C5F06B3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9" y="275770"/>
            <a:ext cx="2036763" cy="34164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9E38A71-7520-B1B3-03D7-FB130ACB56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402" y="275769"/>
            <a:ext cx="2036763" cy="34164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09EC96F-C067-14DD-7721-F2EFF10DF0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628" y="275769"/>
            <a:ext cx="2036763" cy="34164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D169A28-1469-B528-8D78-FCB49A727E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54" y="275768"/>
            <a:ext cx="2036763" cy="341645"/>
          </a:xfrm>
          <a:prstGeom prst="rect">
            <a:avLst/>
          </a:prstGeom>
        </p:spPr>
      </p:pic>
      <p:pic>
        <p:nvPicPr>
          <p:cNvPr id="20" name="Grafik 19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4F75F538-FBDF-4CBD-62BF-899847DF0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2" b="48550"/>
          <a:stretch/>
        </p:blipFill>
        <p:spPr>
          <a:xfrm>
            <a:off x="1" y="4731512"/>
            <a:ext cx="12191999" cy="212648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4B625D0-A100-EFB8-5ED1-A322FBDD1F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543" y="275767"/>
            <a:ext cx="2036763" cy="34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2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C5BE4-B984-785E-40F0-D9F65D6C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19" y="962996"/>
            <a:ext cx="10515600" cy="9694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BC85A630-E2AA-FAD1-90CC-44CFAAFA7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919" y="2278076"/>
            <a:ext cx="10515600" cy="413215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3" name="Bild 4">
            <a:extLst>
              <a:ext uri="{FF2B5EF4-FFF2-40B4-BE49-F238E27FC236}">
                <a16:creationId xmlns:a16="http://schemas.microsoft.com/office/drawing/2014/main" id="{9833A9CC-A628-1CEC-DF48-D4879C659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72" y="246102"/>
            <a:ext cx="1825944" cy="716894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5369808-A6A2-D851-3048-B7364F9C55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9" y="275770"/>
            <a:ext cx="2036763" cy="3416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FF8041-333C-C053-89A9-0D5771D588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402" y="275769"/>
            <a:ext cx="2036763" cy="34164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C721FF1-2BD3-FB92-78C1-BCE7E9B3D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628" y="275769"/>
            <a:ext cx="2036763" cy="34164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F73316B-97F3-D2BD-1843-ECF525FF7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54" y="275768"/>
            <a:ext cx="2036763" cy="34164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639F678-15A8-D108-21C7-398CE3746B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543" y="275767"/>
            <a:ext cx="2036763" cy="34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2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B0B688-F543-90B7-5548-E5E902211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36" y="1102936"/>
            <a:ext cx="7194430" cy="550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lussdiagramm: Karte 9">
            <a:extLst>
              <a:ext uri="{FF2B5EF4-FFF2-40B4-BE49-F238E27FC236}">
                <a16:creationId xmlns:a16="http://schemas.microsoft.com/office/drawing/2014/main" id="{BCCA94D1-E6D8-374C-951E-8C21F6DBF36A}"/>
              </a:ext>
            </a:extLst>
          </p:cNvPr>
          <p:cNvSpPr/>
          <p:nvPr userDrawn="1"/>
        </p:nvSpPr>
        <p:spPr>
          <a:xfrm rot="10800000">
            <a:off x="-1" y="0"/>
            <a:ext cx="4159547" cy="6858000"/>
          </a:xfrm>
          <a:prstGeom prst="flowChartPunchedCard">
            <a:avLst/>
          </a:prstGeom>
          <a:solidFill>
            <a:srgbClr val="EF84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4">
            <a:extLst>
              <a:ext uri="{FF2B5EF4-FFF2-40B4-BE49-F238E27FC236}">
                <a16:creationId xmlns:a16="http://schemas.microsoft.com/office/drawing/2014/main" id="{FE8A8B55-F8B7-B0B8-7A10-6EFABE7F5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72" y="246102"/>
            <a:ext cx="1825944" cy="716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06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B0B688-F543-90B7-5548-E5E902211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36" y="1101600"/>
            <a:ext cx="7194430" cy="550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lussdiagramm: Karte 9">
            <a:extLst>
              <a:ext uri="{FF2B5EF4-FFF2-40B4-BE49-F238E27FC236}">
                <a16:creationId xmlns:a16="http://schemas.microsoft.com/office/drawing/2014/main" id="{BCCA94D1-E6D8-374C-951E-8C21F6DBF36A}"/>
              </a:ext>
            </a:extLst>
          </p:cNvPr>
          <p:cNvSpPr/>
          <p:nvPr userDrawn="1"/>
        </p:nvSpPr>
        <p:spPr>
          <a:xfrm rot="10800000">
            <a:off x="-1" y="0"/>
            <a:ext cx="4159547" cy="6858000"/>
          </a:xfrm>
          <a:prstGeom prst="flowChartPunchedCard">
            <a:avLst/>
          </a:prstGeom>
          <a:solidFill>
            <a:srgbClr val="E106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4">
            <a:extLst>
              <a:ext uri="{FF2B5EF4-FFF2-40B4-BE49-F238E27FC236}">
                <a16:creationId xmlns:a16="http://schemas.microsoft.com/office/drawing/2014/main" id="{B91ACECA-45C4-8E12-C27A-A6CAA06ED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72" y="246102"/>
            <a:ext cx="1825944" cy="716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05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B0B688-F543-90B7-5548-E5E902211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36" y="1101600"/>
            <a:ext cx="7194430" cy="550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lussdiagramm: Karte 9">
            <a:extLst>
              <a:ext uri="{FF2B5EF4-FFF2-40B4-BE49-F238E27FC236}">
                <a16:creationId xmlns:a16="http://schemas.microsoft.com/office/drawing/2014/main" id="{BCCA94D1-E6D8-374C-951E-8C21F6DBF36A}"/>
              </a:ext>
            </a:extLst>
          </p:cNvPr>
          <p:cNvSpPr/>
          <p:nvPr userDrawn="1"/>
        </p:nvSpPr>
        <p:spPr>
          <a:xfrm rot="10800000">
            <a:off x="0" y="0"/>
            <a:ext cx="4159547" cy="6858000"/>
          </a:xfrm>
          <a:prstGeom prst="flowChartPunchedCard">
            <a:avLst/>
          </a:prstGeom>
          <a:solidFill>
            <a:srgbClr val="362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4">
            <a:extLst>
              <a:ext uri="{FF2B5EF4-FFF2-40B4-BE49-F238E27FC236}">
                <a16:creationId xmlns:a16="http://schemas.microsoft.com/office/drawing/2014/main" id="{D599034B-023E-4684-BCC5-EBC47AAF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72" y="246102"/>
            <a:ext cx="1825944" cy="716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24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8BEB19B-BBB6-D4EE-4EE1-021FD727B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85600" y="1101600"/>
            <a:ext cx="7196400" cy="550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Flussdiagramm: Karte 7">
            <a:extLst>
              <a:ext uri="{FF2B5EF4-FFF2-40B4-BE49-F238E27FC236}">
                <a16:creationId xmlns:a16="http://schemas.microsoft.com/office/drawing/2014/main" id="{D756DED6-435A-BB4B-2872-3E4DCFFCE736}"/>
              </a:ext>
            </a:extLst>
          </p:cNvPr>
          <p:cNvSpPr/>
          <p:nvPr userDrawn="1"/>
        </p:nvSpPr>
        <p:spPr>
          <a:xfrm rot="10800000">
            <a:off x="-1" y="0"/>
            <a:ext cx="4159547" cy="6858000"/>
          </a:xfrm>
          <a:prstGeom prst="flowChartPunchedCard">
            <a:avLst/>
          </a:prstGeom>
          <a:solidFill>
            <a:srgbClr val="EF84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4">
            <a:extLst>
              <a:ext uri="{FF2B5EF4-FFF2-40B4-BE49-F238E27FC236}">
                <a16:creationId xmlns:a16="http://schemas.microsoft.com/office/drawing/2014/main" id="{1005B7BA-595B-0AB0-6037-D1F94CA5F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72" y="246102"/>
            <a:ext cx="1825944" cy="716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30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1859F9CA-815B-F34E-A4D3-6A5ABD11C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7819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lussdiagramm: Karte 8">
            <a:extLst>
              <a:ext uri="{FF2B5EF4-FFF2-40B4-BE49-F238E27FC236}">
                <a16:creationId xmlns:a16="http://schemas.microsoft.com/office/drawing/2014/main" id="{669512A0-47F4-DD9F-3E0F-EFD318D1EFFD}"/>
              </a:ext>
            </a:extLst>
          </p:cNvPr>
          <p:cNvSpPr/>
          <p:nvPr userDrawn="1"/>
        </p:nvSpPr>
        <p:spPr>
          <a:xfrm rot="10800000">
            <a:off x="-4" y="817775"/>
            <a:ext cx="12192000" cy="5222450"/>
          </a:xfrm>
          <a:prstGeom prst="flowChartPunchedCard">
            <a:avLst/>
          </a:prstGeom>
          <a:solidFill>
            <a:srgbClr val="EF840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75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1859F9CA-815B-F34E-A4D3-6A5ABD11C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9" b="7819"/>
          <a:stretch/>
        </p:blipFill>
        <p:spPr>
          <a:xfrm flipH="1">
            <a:off x="0" y="0"/>
            <a:ext cx="12192000" cy="529314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851BD7-177C-A0CB-400E-52E70747BAC2}"/>
              </a:ext>
            </a:extLst>
          </p:cNvPr>
          <p:cNvSpPr txBox="1"/>
          <p:nvPr userDrawn="1"/>
        </p:nvSpPr>
        <p:spPr>
          <a:xfrm>
            <a:off x="0" y="3538429"/>
            <a:ext cx="12192000" cy="3348000"/>
          </a:xfrm>
          <a:prstGeom prst="rect">
            <a:avLst/>
          </a:prstGeom>
          <a:solidFill>
            <a:srgbClr val="EF840F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86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838B723-1B2D-60A3-0CD0-16DC0762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D90A34-64AF-0509-41A1-E6D9E3C9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CB4798-4742-AC12-1D1D-8E98F9DBB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19C9B3-CB5A-F223-615A-C526371E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F490B9-637F-A33F-9235-86C7716C4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D7B7-8A74-43C1-81D8-034FFC98A1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7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0" r:id="rId3"/>
    <p:sldLayoutId id="2147483656" r:id="rId4"/>
    <p:sldLayoutId id="2147483658" r:id="rId5"/>
    <p:sldLayoutId id="2147483659" r:id="rId6"/>
    <p:sldLayoutId id="2147483657" r:id="rId7"/>
    <p:sldLayoutId id="2147483661" r:id="rId8"/>
    <p:sldLayoutId id="214748366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25.sv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3.jpeg"/><Relationship Id="rId21" Type="http://schemas.openxmlformats.org/officeDocument/2006/relationships/image" Target="../media/image44.sv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34.svg"/><Relationship Id="rId24" Type="http://schemas.openxmlformats.org/officeDocument/2006/relationships/image" Target="../media/image47.png"/><Relationship Id="rId5" Type="http://schemas.openxmlformats.org/officeDocument/2006/relationships/image" Target="../media/image5.png"/><Relationship Id="rId15" Type="http://schemas.openxmlformats.org/officeDocument/2006/relationships/image" Target="../media/image38.svg"/><Relationship Id="rId23" Type="http://schemas.openxmlformats.org/officeDocument/2006/relationships/image" Target="../media/image46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4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49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5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52.png"/><Relationship Id="rId10" Type="http://schemas.openxmlformats.org/officeDocument/2006/relationships/image" Target="../media/image53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jpeg"/><Relationship Id="rId7" Type="http://schemas.openxmlformats.org/officeDocument/2006/relationships/diagramData" Target="../diagrams/data1.xml"/><Relationship Id="rId12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0" Type="http://schemas.openxmlformats.org/officeDocument/2006/relationships/image" Target="../media/image6.sv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47559D84-553E-D3A2-16D1-F0876BB78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7819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Bild 4">
            <a:extLst>
              <a:ext uri="{FF2B5EF4-FFF2-40B4-BE49-F238E27FC236}">
                <a16:creationId xmlns:a16="http://schemas.microsoft.com/office/drawing/2014/main" id="{2528F2FA-2ADF-A8DB-3B79-97DDF667C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46" y="88148"/>
            <a:ext cx="1825944" cy="716894"/>
          </a:xfrm>
          <a:prstGeom prst="rect">
            <a:avLst/>
          </a:prstGeom>
          <a:noFill/>
        </p:spPr>
      </p:pic>
      <p:pic>
        <p:nvPicPr>
          <p:cNvPr id="2" name="Grafik 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0391EC46-429A-83F4-7063-D628A11B5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1" b="7819"/>
          <a:stretch/>
        </p:blipFill>
        <p:spPr>
          <a:xfrm flipH="1">
            <a:off x="-693" y="15764"/>
            <a:ext cx="12192000" cy="5559346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96980"/>
            <a:ext cx="12192689" cy="4269258"/>
            <a:chOff x="-689" y="-37225"/>
            <a:chExt cx="3239590" cy="2581333"/>
          </a:xfrm>
          <a:solidFill>
            <a:srgbClr val="ED9400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5ABBF2DA-301E-302D-7B7B-478FE23858C3}"/>
              </a:ext>
            </a:extLst>
          </p:cNvPr>
          <p:cNvSpPr txBox="1">
            <a:spLocks/>
          </p:cNvSpPr>
          <p:nvPr/>
        </p:nvSpPr>
        <p:spPr>
          <a:xfrm>
            <a:off x="404949" y="2254955"/>
            <a:ext cx="10894423" cy="253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spc="-150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Förderprogramm </a:t>
            </a:r>
          </a:p>
          <a:p>
            <a:r>
              <a:rPr lang="de-DE" sz="5400" spc="-150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Betriebliches </a:t>
            </a:r>
            <a:r>
              <a:rPr lang="de-DE" sz="5400" spc="-150" dirty="0">
                <a:solidFill>
                  <a:schemeClr val="bg1">
                    <a:lumMod val="95000"/>
                  </a:schemeClr>
                </a:solidFill>
                <a:latin typeface="Quicksand"/>
                <a:cs typeface="Vijaya" panose="020B0502040204020203" pitchFamily="18" charset="0"/>
              </a:rPr>
              <a:t>Mobilitätsmanagement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9019871-85DB-515D-0906-F38B916E48DF}"/>
              </a:ext>
            </a:extLst>
          </p:cNvPr>
          <p:cNvSpPr txBox="1"/>
          <p:nvPr/>
        </p:nvSpPr>
        <p:spPr>
          <a:xfrm>
            <a:off x="433752" y="4237076"/>
            <a:ext cx="115714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Initiative „mobil gewinnt“ des Bundesministeriums für Digitales und Verkehr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671C748-0B8E-D018-D90C-AF375CAFCF52}"/>
              </a:ext>
            </a:extLst>
          </p:cNvPr>
          <p:cNvSpPr txBox="1"/>
          <p:nvPr/>
        </p:nvSpPr>
        <p:spPr>
          <a:xfrm>
            <a:off x="436212" y="4787624"/>
            <a:ext cx="114190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////////////////////////////////////////////////////////////////////////////////////////////////////////////////////////////////////////////////</a:t>
            </a: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B024E46-EDF5-2367-225E-A7734E3E7FD9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8D01BD7A-328C-0950-7569-B129135D4627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C51BF7A3-EA53-8326-C0CD-3C19CA9105BD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E6EC3C1C-18E9-5585-28EC-B8CE1244A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C9EF5773-4C8A-8AD2-9622-1FE50F3BC7B4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3FC1CB0-71CD-FFD7-28E5-73875CD2F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D95FADE-48E5-6E4B-313A-02457B16784D}"/>
              </a:ext>
            </a:extLst>
          </p:cNvPr>
          <p:cNvSpPr txBox="1"/>
          <p:nvPr/>
        </p:nvSpPr>
        <p:spPr>
          <a:xfrm>
            <a:off x="404949" y="5182452"/>
            <a:ext cx="115714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21. Hessischer Mobilitätskongress | Forum „Betriebliche Mobilitätskonzepte“</a:t>
            </a:r>
          </a:p>
          <a:p>
            <a:r>
              <a:rPr lang="de-DE" sz="2800" dirty="0">
                <a:solidFill>
                  <a:schemeClr val="bg1"/>
                </a:solidFill>
              </a:rPr>
              <a:t>Alisa Utz, B.A.U.M. Consult GmbH</a:t>
            </a:r>
          </a:p>
        </p:txBody>
      </p:sp>
    </p:spTree>
    <p:extLst>
      <p:ext uri="{BB962C8B-B14F-4D97-AF65-F5344CB8AC3E}">
        <p14:creationId xmlns:p14="http://schemas.microsoft.com/office/powerpoint/2010/main" val="211080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47559D84-553E-D3A2-16D1-F0876BB78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19" b="26427"/>
          <a:stretch/>
        </p:blipFill>
        <p:spPr>
          <a:xfrm flipH="1">
            <a:off x="-1" y="1512672"/>
            <a:ext cx="6095997" cy="5345328"/>
          </a:xfrm>
          <a:prstGeom prst="rect">
            <a:avLst/>
          </a:prstGeom>
        </p:spPr>
      </p:pic>
      <p:pic>
        <p:nvPicPr>
          <p:cNvPr id="2" name="Grafik 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0391EC46-429A-83F4-7063-D628A11B5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1" t="24479" r="4794" b="7819"/>
          <a:stretch/>
        </p:blipFill>
        <p:spPr>
          <a:xfrm flipH="1">
            <a:off x="-693" y="-818"/>
            <a:ext cx="6096689" cy="624075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88742"/>
            <a:ext cx="6096689" cy="4269258"/>
            <a:chOff x="-689" y="-37225"/>
            <a:chExt cx="3239590" cy="2581333"/>
          </a:xfrm>
          <a:solidFill>
            <a:srgbClr val="E10677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CA62DE0E-E5D0-74A3-AABF-41149B46AF0B}"/>
              </a:ext>
            </a:extLst>
          </p:cNvPr>
          <p:cNvSpPr txBox="1">
            <a:spLocks/>
          </p:cNvSpPr>
          <p:nvPr/>
        </p:nvSpPr>
        <p:spPr>
          <a:xfrm>
            <a:off x="321821" y="2588743"/>
            <a:ext cx="5691049" cy="353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Für Umsetzer: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Quicksand"/>
                <a:ea typeface="+mn-ea"/>
                <a:cs typeface="Vijaya" panose="020B0502040204020203" pitchFamily="18" charset="0"/>
              </a:rPr>
              <a:t>Die Breitenförderung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D4B079A-C94E-5FEE-634D-F49DC0FC7D24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6D36CC2-3973-86B4-CF17-FECF397DF722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84CD0EF-87D3-3A9D-23CA-D406E06AC084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ADE25FFF-79F9-FB1F-C051-389EC6C04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5B49C75-257C-13FE-BCDC-72448C2D75EA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1EFFA02-A4FC-04C0-9279-96C012C0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EB95FDFB-D4B9-37A3-3D1F-03CCEB774676}"/>
              </a:ext>
            </a:extLst>
          </p:cNvPr>
          <p:cNvSpPr txBox="1"/>
          <p:nvPr/>
        </p:nvSpPr>
        <p:spPr>
          <a:xfrm>
            <a:off x="7179949" y="1752288"/>
            <a:ext cx="4870162" cy="497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050" dirty="0">
              <a:latin typeface="Quicksand"/>
            </a:endParaRPr>
          </a:p>
          <a:p>
            <a:r>
              <a:rPr lang="de-DE" sz="2200" dirty="0">
                <a:latin typeface="Quicksand"/>
              </a:rPr>
              <a:t>Kleine und mittlere Unternehmen (KMU) </a:t>
            </a:r>
          </a:p>
          <a:p>
            <a:endParaRPr lang="de-DE" sz="1600" dirty="0">
              <a:latin typeface="Quicksand"/>
            </a:endParaRPr>
          </a:p>
          <a:p>
            <a:r>
              <a:rPr lang="de-DE" sz="2200" dirty="0">
                <a:latin typeface="Quicksand"/>
              </a:rPr>
              <a:t>Vorbedingung: Überlegungen zur Umsetzung liegen vor; z. B. Nutzung Lasten-Pedelec statt Pkw</a:t>
            </a:r>
          </a:p>
          <a:p>
            <a:pPr>
              <a:spcBef>
                <a:spcPts val="2000"/>
              </a:spcBef>
            </a:pPr>
            <a:endParaRPr lang="de-DE" sz="2800" dirty="0">
              <a:latin typeface="Quicksand"/>
            </a:endParaRPr>
          </a:p>
          <a:p>
            <a:r>
              <a:rPr lang="de-DE" sz="2200" b="1" i="0" u="none" strike="noStrike" baseline="0" dirty="0">
                <a:latin typeface="Quicksand-Light"/>
              </a:rPr>
              <a:t>50 % </a:t>
            </a:r>
            <a:r>
              <a:rPr lang="de-DE" sz="2200" b="0" i="0" u="none" strike="noStrike" baseline="0" dirty="0">
                <a:latin typeface="Quicksand-Light"/>
              </a:rPr>
              <a:t>für mittlere Unternehmen</a:t>
            </a:r>
            <a:br>
              <a:rPr lang="de-DE" sz="2200" b="0" i="0" u="none" strike="noStrike" baseline="0" dirty="0">
                <a:latin typeface="Quicksand-Light"/>
              </a:rPr>
            </a:br>
            <a:r>
              <a:rPr lang="de-DE" sz="1600" b="0" i="0" u="none" strike="noStrike" baseline="0" dirty="0">
                <a:latin typeface="Quicksand-Light"/>
              </a:rPr>
              <a:t>(bis 250 Mitarbeitende; Jahresumsatz bis 50 Millionen € oder Jahresbilanzsumme bis 43 Millionen €)</a:t>
            </a:r>
          </a:p>
          <a:p>
            <a:r>
              <a:rPr lang="de-DE" sz="2200" b="1" i="0" u="none" strike="noStrike" baseline="0" dirty="0">
                <a:latin typeface="Quicksand-Light"/>
              </a:rPr>
              <a:t>60 % </a:t>
            </a:r>
            <a:r>
              <a:rPr lang="de-DE" sz="2200" b="0" i="0" u="none" strike="noStrike" baseline="0" dirty="0">
                <a:latin typeface="Quicksand-Light"/>
              </a:rPr>
              <a:t>für kleine Unternehmen</a:t>
            </a:r>
            <a:br>
              <a:rPr lang="de-DE" sz="2200" b="0" i="0" u="none" strike="noStrike" baseline="0" dirty="0">
                <a:latin typeface="Quicksand-Light"/>
              </a:rPr>
            </a:br>
            <a:r>
              <a:rPr lang="de-DE" sz="1600" b="0" i="0" u="none" strike="noStrike" baseline="0" dirty="0">
                <a:latin typeface="Quicksand-Light"/>
              </a:rPr>
              <a:t>(bis 50 Mitarbeitende und Jahresumsatz/Jahresbilanz bis 10 Millionen €)</a:t>
            </a:r>
            <a:endParaRPr lang="de-DE" sz="1600" dirty="0">
              <a:latin typeface="Quicksand-Light"/>
            </a:endParaRPr>
          </a:p>
          <a:p>
            <a:pPr>
              <a:spcBef>
                <a:spcPts val="1200"/>
              </a:spcBef>
            </a:pPr>
            <a:r>
              <a:rPr lang="de-DE" sz="2000" b="0" i="0" u="none" strike="noStrike" spc="-40" dirty="0">
                <a:latin typeface="Quicksand-Light"/>
              </a:rPr>
              <a:t>bis zu </a:t>
            </a:r>
            <a:r>
              <a:rPr lang="de-DE" sz="2000" b="1" i="0" u="none" strike="noStrike" spc="-40" dirty="0">
                <a:latin typeface="Quicksand-Light"/>
              </a:rPr>
              <a:t>60.000 € </a:t>
            </a:r>
            <a:r>
              <a:rPr lang="de-DE" sz="2000" b="0" i="0" u="none" strike="noStrike" spc="-40" dirty="0">
                <a:latin typeface="Quicksand-Light"/>
              </a:rPr>
              <a:t>als nicht rückzahlbarer Zuschuss </a:t>
            </a:r>
            <a:r>
              <a:rPr lang="de-DE" sz="2000" b="0" i="0" u="none" strike="noStrike" baseline="0" dirty="0">
                <a:latin typeface="Quicksand-Light"/>
              </a:rPr>
              <a:t>auf Basis der zuwendungsfähigen Ausgaben </a:t>
            </a:r>
            <a:endParaRPr lang="de-DE" sz="2000" b="1" dirty="0">
              <a:latin typeface="Quicksand-Light"/>
            </a:endParaRPr>
          </a:p>
        </p:txBody>
      </p:sp>
      <p:pic>
        <p:nvPicPr>
          <p:cNvPr id="14" name="Grafik 13" descr="Kommentar (wichtig) mit einfarbiger Füllung">
            <a:extLst>
              <a:ext uri="{FF2B5EF4-FFF2-40B4-BE49-F238E27FC236}">
                <a16:creationId xmlns:a16="http://schemas.microsoft.com/office/drawing/2014/main" id="{523DDE16-81A6-E186-D8A4-522AF1188E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71916" y="2587109"/>
            <a:ext cx="914400" cy="914400"/>
          </a:xfrm>
          <a:prstGeom prst="rect">
            <a:avLst/>
          </a:prstGeom>
        </p:spPr>
      </p:pic>
      <p:pic>
        <p:nvPicPr>
          <p:cNvPr id="15" name="Grafik 14" descr="Kommentar Like Silhouette">
            <a:extLst>
              <a:ext uri="{FF2B5EF4-FFF2-40B4-BE49-F238E27FC236}">
                <a16:creationId xmlns:a16="http://schemas.microsoft.com/office/drawing/2014/main" id="{4F94CB1A-76B9-B687-6027-BC2B9F0D26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71916" y="1747420"/>
            <a:ext cx="914400" cy="9144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E4A798F-5BE3-7BE3-ACB7-CE369D945ABE}"/>
              </a:ext>
            </a:extLst>
          </p:cNvPr>
          <p:cNvSpPr txBox="1"/>
          <p:nvPr/>
        </p:nvSpPr>
        <p:spPr>
          <a:xfrm>
            <a:off x="6095304" y="917370"/>
            <a:ext cx="6096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E10677"/>
                </a:solidFill>
              </a:rPr>
              <a:t>////////////////////////////////////////////////////////////////////////////</a:t>
            </a:r>
            <a:endParaRPr lang="en-GB" sz="1600" dirty="0">
              <a:solidFill>
                <a:srgbClr val="E10677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92D1A7-46EF-2A7E-F78B-B3556CE7D1D6}"/>
              </a:ext>
            </a:extLst>
          </p:cNvPr>
          <p:cNvSpPr txBox="1"/>
          <p:nvPr/>
        </p:nvSpPr>
        <p:spPr>
          <a:xfrm>
            <a:off x="6095304" y="274269"/>
            <a:ext cx="6096696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000" dirty="0">
                <a:latin typeface="Quicksand"/>
              </a:rPr>
              <a:t>Eckdaten zur Förderung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81AC6BB-E215-5256-5976-8E1503E0D145}"/>
              </a:ext>
            </a:extLst>
          </p:cNvPr>
          <p:cNvSpPr txBox="1">
            <a:spLocks/>
          </p:cNvSpPr>
          <p:nvPr/>
        </p:nvSpPr>
        <p:spPr>
          <a:xfrm>
            <a:off x="6131431" y="1363200"/>
            <a:ext cx="5918680" cy="432000"/>
          </a:xfrm>
          <a:prstGeom prst="rect">
            <a:avLst/>
          </a:prstGeom>
          <a:solidFill>
            <a:srgbClr val="E1067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Wer wird gefördert? </a:t>
            </a:r>
            <a:endParaRPr lang="de-DE" sz="2400" b="1" dirty="0">
              <a:solidFill>
                <a:schemeClr val="bg1">
                  <a:lumMod val="95000"/>
                </a:schemeClr>
              </a:solidFill>
              <a:latin typeface="Quicksand"/>
              <a:cs typeface="Vijaya" panose="020B0502040204020203" pitchFamily="18" charset="0"/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39716EA-52A2-6DF7-AAA5-7209D34A5DBD}"/>
              </a:ext>
            </a:extLst>
          </p:cNvPr>
          <p:cNvSpPr txBox="1">
            <a:spLocks/>
          </p:cNvSpPr>
          <p:nvPr/>
        </p:nvSpPr>
        <p:spPr>
          <a:xfrm>
            <a:off x="6184307" y="3699616"/>
            <a:ext cx="5865804" cy="432000"/>
          </a:xfrm>
          <a:prstGeom prst="rect">
            <a:avLst/>
          </a:prstGeom>
          <a:solidFill>
            <a:srgbClr val="E1067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Wie viel wird gefördert? </a:t>
            </a:r>
            <a:endParaRPr lang="de-DE" sz="2400" b="1" dirty="0">
              <a:solidFill>
                <a:schemeClr val="bg1">
                  <a:lumMod val="95000"/>
                </a:schemeClr>
              </a:solidFill>
              <a:latin typeface="Quicksand"/>
              <a:cs typeface="Vijaya" panose="020B0502040204020203" pitchFamily="18" charset="0"/>
            </a:endParaRPr>
          </a:p>
        </p:txBody>
      </p:sp>
      <p:pic>
        <p:nvPicPr>
          <p:cNvPr id="28" name="Grafik 27" descr="Münzen Silhouette">
            <a:extLst>
              <a:ext uri="{FF2B5EF4-FFF2-40B4-BE49-F238E27FC236}">
                <a16:creationId xmlns:a16="http://schemas.microsoft.com/office/drawing/2014/main" id="{05D7CA99-C8A2-500D-CE0E-B57615978E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71916" y="42550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0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47559D84-553E-D3A2-16D1-F0876BB78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19" b="26427"/>
          <a:stretch/>
        </p:blipFill>
        <p:spPr>
          <a:xfrm flipH="1">
            <a:off x="-1" y="1512672"/>
            <a:ext cx="6095997" cy="5345328"/>
          </a:xfrm>
          <a:prstGeom prst="rect">
            <a:avLst/>
          </a:prstGeom>
        </p:spPr>
      </p:pic>
      <p:pic>
        <p:nvPicPr>
          <p:cNvPr id="2" name="Grafik 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0391EC46-429A-83F4-7063-D628A11B5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1" t="24479" r="4794" b="7819"/>
          <a:stretch/>
        </p:blipFill>
        <p:spPr>
          <a:xfrm flipH="1">
            <a:off x="-693" y="-818"/>
            <a:ext cx="6096689" cy="624075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88742"/>
            <a:ext cx="6096689" cy="4269258"/>
            <a:chOff x="-689" y="-37225"/>
            <a:chExt cx="3239590" cy="2581333"/>
          </a:xfrm>
          <a:solidFill>
            <a:srgbClr val="E10677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CA62DE0E-E5D0-74A3-AABF-41149B46AF0B}"/>
              </a:ext>
            </a:extLst>
          </p:cNvPr>
          <p:cNvSpPr txBox="1">
            <a:spLocks/>
          </p:cNvSpPr>
          <p:nvPr/>
        </p:nvSpPr>
        <p:spPr>
          <a:xfrm>
            <a:off x="321821" y="2588743"/>
            <a:ext cx="5691049" cy="353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Für Umsetzer: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Quicksand"/>
                <a:ea typeface="+mn-ea"/>
                <a:cs typeface="Vijaya" panose="020B0502040204020203" pitchFamily="18" charset="0"/>
              </a:rPr>
              <a:t>Die Breitenförderung</a:t>
            </a:r>
          </a:p>
        </p:txBody>
      </p:sp>
      <p:pic>
        <p:nvPicPr>
          <p:cNvPr id="42" name="Grafik 41" descr="Münzen Silhouette">
            <a:extLst>
              <a:ext uri="{FF2B5EF4-FFF2-40B4-BE49-F238E27FC236}">
                <a16:creationId xmlns:a16="http://schemas.microsoft.com/office/drawing/2014/main" id="{024DC98D-4CCF-6D77-4347-90150A8ED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6563" y="1315532"/>
            <a:ext cx="1273210" cy="127321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F1B6802-7A22-92FC-0B94-BEC2A6D5D134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880321E-43F9-23DF-EDD5-8A6CC42050E6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CB237EFD-2E43-B3F1-CBBF-C531072144C5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AD3AAD55-C9A5-FAD5-56AC-417195DF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CDC9CA1-57C5-97B1-1CD3-22A3D444B6B5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23BB60EB-65A0-D2B0-6F08-066F59324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  <p:graphicFrame>
        <p:nvGraphicFramePr>
          <p:cNvPr id="15" name="Tabelle 15">
            <a:extLst>
              <a:ext uri="{FF2B5EF4-FFF2-40B4-BE49-F238E27FC236}">
                <a16:creationId xmlns:a16="http://schemas.microsoft.com/office/drawing/2014/main" id="{13B0F944-0908-97AB-4B9C-881AB8E84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65283"/>
              </p:ext>
            </p:extLst>
          </p:nvPr>
        </p:nvGraphicFramePr>
        <p:xfrm>
          <a:off x="7457293" y="1628277"/>
          <a:ext cx="4589633" cy="2148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162">
                  <a:extLst>
                    <a:ext uri="{9D8B030D-6E8A-4147-A177-3AD203B41FA5}">
                      <a16:colId xmlns:a16="http://schemas.microsoft.com/office/drawing/2014/main" val="3284317483"/>
                    </a:ext>
                  </a:extLst>
                </a:gridCol>
                <a:gridCol w="1288471">
                  <a:extLst>
                    <a:ext uri="{9D8B030D-6E8A-4147-A177-3AD203B41FA5}">
                      <a16:colId xmlns:a16="http://schemas.microsoft.com/office/drawing/2014/main" val="1345396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0" dirty="0">
                          <a:latin typeface="Quicksand"/>
                        </a:rPr>
                        <a:t>Anschaffungspreis: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200" dirty="0">
                        <a:latin typeface="Quicksan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241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2200" dirty="0">
                          <a:latin typeface="Quicksand"/>
                        </a:rPr>
                        <a:t>Verbrennerfahrzeug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dirty="0">
                          <a:latin typeface="Quicksand"/>
                        </a:rPr>
                        <a:t>30.000 €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675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2200" dirty="0">
                          <a:latin typeface="Quicksand"/>
                        </a:rPr>
                        <a:t>Elektrofahrzeug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dirty="0">
                          <a:latin typeface="Quicksand"/>
                        </a:rPr>
                        <a:t>40.000 €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83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200" dirty="0">
                          <a:latin typeface="Quicksand"/>
                        </a:rPr>
                        <a:t>Differenz 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200" dirty="0">
                        <a:latin typeface="Quicksan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443726"/>
                  </a:ext>
                </a:extLst>
              </a:tr>
              <a:tr h="441886">
                <a:tc>
                  <a:txBody>
                    <a:bodyPr/>
                    <a:lstStyle/>
                    <a:p>
                      <a:pPr algn="r"/>
                      <a:r>
                        <a:rPr lang="de-DE" sz="2200" b="1" dirty="0">
                          <a:latin typeface="Quicksand"/>
                        </a:rPr>
                        <a:t>Investitionsmehrausgaben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b="1" dirty="0">
                          <a:latin typeface="Quicksand"/>
                        </a:rPr>
                        <a:t>10.000 €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4824287"/>
                  </a:ext>
                </a:extLst>
              </a:tr>
            </a:tbl>
          </a:graphicData>
        </a:graphic>
      </p:graphicFrame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CADDD2AD-8A56-9D68-F35F-90BE17DC7EE9}"/>
              </a:ext>
            </a:extLst>
          </p:cNvPr>
          <p:cNvCxnSpPr>
            <a:cxnSpLocks/>
          </p:cNvCxnSpPr>
          <p:nvPr/>
        </p:nvCxnSpPr>
        <p:spPr>
          <a:xfrm>
            <a:off x="7572375" y="3325091"/>
            <a:ext cx="43594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9DD2B244-E55C-FF08-E225-F1DDD00CBC18}"/>
              </a:ext>
            </a:extLst>
          </p:cNvPr>
          <p:cNvSpPr txBox="1"/>
          <p:nvPr/>
        </p:nvSpPr>
        <p:spPr>
          <a:xfrm>
            <a:off x="5711821" y="5353914"/>
            <a:ext cx="62501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>
                <a:latin typeface="Quicksand"/>
              </a:rPr>
              <a:t>Mögliche </a:t>
            </a:r>
            <a:r>
              <a:rPr lang="de-DE" sz="2200" b="1" dirty="0">
                <a:latin typeface="Quicksand"/>
              </a:rPr>
              <a:t>Förderung</a:t>
            </a:r>
            <a:br>
              <a:rPr lang="de-DE" sz="2200" b="1" dirty="0">
                <a:latin typeface="Quicksand"/>
              </a:rPr>
            </a:br>
            <a:r>
              <a:rPr lang="de-DE" sz="2200" b="1" dirty="0">
                <a:latin typeface="Quicksand"/>
              </a:rPr>
              <a:t> Anschaffung Elektrofahrzeug</a:t>
            </a:r>
          </a:p>
        </p:txBody>
      </p:sp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0CC611FB-9329-446E-59C3-BF41E470C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517699"/>
              </p:ext>
            </p:extLst>
          </p:nvPr>
        </p:nvGraphicFramePr>
        <p:xfrm>
          <a:off x="6959948" y="4028799"/>
          <a:ext cx="5378838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7118">
                  <a:extLst>
                    <a:ext uri="{9D8B030D-6E8A-4147-A177-3AD203B41FA5}">
                      <a16:colId xmlns:a16="http://schemas.microsoft.com/office/drawing/2014/main" val="4136051217"/>
                    </a:ext>
                  </a:extLst>
                </a:gridCol>
                <a:gridCol w="1431720">
                  <a:extLst>
                    <a:ext uri="{9D8B030D-6E8A-4147-A177-3AD203B41FA5}">
                      <a16:colId xmlns:a16="http://schemas.microsoft.com/office/drawing/2014/main" val="3937781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latin typeface="Quicksand"/>
                        </a:rPr>
                        <a:t>Förderquote: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200" dirty="0">
                        <a:latin typeface="Quicksan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08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2200" dirty="0">
                          <a:latin typeface="Quicksand"/>
                        </a:rPr>
                        <a:t>50 % für mittlere Unternehmen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b="1" dirty="0">
                          <a:latin typeface="Quicksand"/>
                        </a:rPr>
                        <a:t>5.000 €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98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2200" dirty="0">
                          <a:latin typeface="Quicksand"/>
                        </a:rPr>
                        <a:t>60 % für kleine Unternehmen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b="1" dirty="0">
                          <a:latin typeface="Quicksand"/>
                        </a:rPr>
                        <a:t>6.000 €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2731951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E4A1AE45-4A67-8476-4544-1FA7C7C4CCC9}"/>
              </a:ext>
            </a:extLst>
          </p:cNvPr>
          <p:cNvSpPr txBox="1"/>
          <p:nvPr/>
        </p:nvSpPr>
        <p:spPr>
          <a:xfrm>
            <a:off x="6095304" y="917370"/>
            <a:ext cx="6096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E10677"/>
                </a:solidFill>
              </a:rPr>
              <a:t>////////////////////////////////////////////////////////////////////////////</a:t>
            </a:r>
            <a:endParaRPr lang="en-GB" sz="1600" dirty="0">
              <a:solidFill>
                <a:srgbClr val="E10677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099DB50-CED6-C74A-B275-32BC72BADF34}"/>
              </a:ext>
            </a:extLst>
          </p:cNvPr>
          <p:cNvSpPr txBox="1"/>
          <p:nvPr/>
        </p:nvSpPr>
        <p:spPr>
          <a:xfrm>
            <a:off x="6095304" y="274269"/>
            <a:ext cx="6096696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000" dirty="0">
                <a:latin typeface="Quicksand"/>
              </a:rPr>
              <a:t>Beispielrechnung E-Fahrzeuge</a:t>
            </a:r>
          </a:p>
        </p:txBody>
      </p:sp>
    </p:spTree>
    <p:extLst>
      <p:ext uri="{BB962C8B-B14F-4D97-AF65-F5344CB8AC3E}">
        <p14:creationId xmlns:p14="http://schemas.microsoft.com/office/powerpoint/2010/main" val="99279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47559D84-553E-D3A2-16D1-F0876BB78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19" b="26427"/>
          <a:stretch/>
        </p:blipFill>
        <p:spPr>
          <a:xfrm flipH="1">
            <a:off x="-1" y="1512672"/>
            <a:ext cx="6095997" cy="5345328"/>
          </a:xfrm>
          <a:prstGeom prst="rect">
            <a:avLst/>
          </a:prstGeom>
        </p:spPr>
      </p:pic>
      <p:pic>
        <p:nvPicPr>
          <p:cNvPr id="2" name="Grafik 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0391EC46-429A-83F4-7063-D628A11B5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1" t="24479" r="4794" b="7819"/>
          <a:stretch/>
        </p:blipFill>
        <p:spPr>
          <a:xfrm flipH="1">
            <a:off x="-693" y="-818"/>
            <a:ext cx="6096689" cy="624075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88742"/>
            <a:ext cx="6096689" cy="4269258"/>
            <a:chOff x="-689" y="-37225"/>
            <a:chExt cx="3239590" cy="2581333"/>
          </a:xfrm>
          <a:solidFill>
            <a:srgbClr val="E10677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CA62DE0E-E5D0-74A3-AABF-41149B46AF0B}"/>
              </a:ext>
            </a:extLst>
          </p:cNvPr>
          <p:cNvSpPr txBox="1">
            <a:spLocks/>
          </p:cNvSpPr>
          <p:nvPr/>
        </p:nvSpPr>
        <p:spPr>
          <a:xfrm>
            <a:off x="321821" y="2588743"/>
            <a:ext cx="5691049" cy="353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Für Umsetzer: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Quicksand"/>
                <a:ea typeface="+mn-ea"/>
                <a:cs typeface="Vijaya" panose="020B0502040204020203" pitchFamily="18" charset="0"/>
              </a:rPr>
              <a:t>Die Breitenförderung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D4B079A-C94E-5FEE-634D-F49DC0FC7D24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6D36CC2-3973-86B4-CF17-FECF397DF722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84CD0EF-87D3-3A9D-23CA-D406E06AC084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ADE25FFF-79F9-FB1F-C051-389EC6C04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5B49C75-257C-13FE-BCDC-72448C2D75EA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1EFFA02-A4FC-04C0-9279-96C012C0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3E4A798F-5BE3-7BE3-ACB7-CE369D945ABE}"/>
              </a:ext>
            </a:extLst>
          </p:cNvPr>
          <p:cNvSpPr txBox="1"/>
          <p:nvPr/>
        </p:nvSpPr>
        <p:spPr>
          <a:xfrm>
            <a:off x="6095304" y="917370"/>
            <a:ext cx="6096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E10677"/>
                </a:solidFill>
              </a:rPr>
              <a:t>////////////////////////////////////////////////////////////////////////////</a:t>
            </a:r>
            <a:endParaRPr lang="en-GB" sz="1600" dirty="0">
              <a:solidFill>
                <a:srgbClr val="E10677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92D1A7-46EF-2A7E-F78B-B3556CE7D1D6}"/>
              </a:ext>
            </a:extLst>
          </p:cNvPr>
          <p:cNvSpPr txBox="1"/>
          <p:nvPr/>
        </p:nvSpPr>
        <p:spPr>
          <a:xfrm>
            <a:off x="6095304" y="274269"/>
            <a:ext cx="6096696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000" dirty="0">
                <a:latin typeface="Quicksand"/>
              </a:rPr>
              <a:t>Förderfähige Maßnahmen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81AC6BB-E215-5256-5976-8E1503E0D145}"/>
              </a:ext>
            </a:extLst>
          </p:cNvPr>
          <p:cNvSpPr txBox="1">
            <a:spLocks/>
          </p:cNvSpPr>
          <p:nvPr/>
        </p:nvSpPr>
        <p:spPr>
          <a:xfrm>
            <a:off x="6131431" y="1363200"/>
            <a:ext cx="5918680" cy="432000"/>
          </a:xfrm>
          <a:prstGeom prst="rect">
            <a:avLst/>
          </a:prstGeom>
          <a:solidFill>
            <a:srgbClr val="E1067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Was wird gefördert?</a:t>
            </a:r>
            <a:endParaRPr lang="de-DE" sz="2400" b="1" dirty="0">
              <a:solidFill>
                <a:schemeClr val="bg1">
                  <a:lumMod val="95000"/>
                </a:schemeClr>
              </a:solidFill>
              <a:latin typeface="Quicksand"/>
              <a:cs typeface="Vijaya" panose="020B0502040204020203" pitchFamily="18" charset="0"/>
            </a:endParaRPr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DEE79D44-F875-2455-847B-B4520F9C0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57000"/>
              </p:ext>
            </p:extLst>
          </p:nvPr>
        </p:nvGraphicFramePr>
        <p:xfrm>
          <a:off x="7087329" y="1851496"/>
          <a:ext cx="5129412" cy="484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412">
                  <a:extLst>
                    <a:ext uri="{9D8B030D-6E8A-4147-A177-3AD203B41FA5}">
                      <a16:colId xmlns:a16="http://schemas.microsoft.com/office/drawing/2014/main" val="1342919848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Quicksand"/>
                          <a:ea typeface="+mn-ea"/>
                          <a:cs typeface="+mn-cs"/>
                        </a:rPr>
                        <a:t>Kauf von (Lasten-)Fahrrädern und (Lasten-)Pedelecs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86722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Quicksand"/>
                          <a:ea typeface="+mn-ea"/>
                          <a:cs typeface="+mn-cs"/>
                        </a:rPr>
                        <a:t>Hochwertige Radabstellanlagen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858503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latin typeface="Quicksand"/>
                        </a:rPr>
                        <a:t>Duschen, Spinde, Umkleiden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994998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Quicksand"/>
                          <a:ea typeface="+mn-ea"/>
                          <a:cs typeface="+mn-cs"/>
                        </a:rPr>
                        <a:t>Ladesäulen für E-Fahrzeuge und (Lasten-)Pedelecs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675369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latin typeface="Quicksand"/>
                        </a:rPr>
                        <a:t>Kauf von E-Fahrzeugen und E-Rollern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308431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latin typeface="Quicksand"/>
                        </a:rPr>
                        <a:t>Dienstliche Nutzung von Carsharing- und Mietfahrzeugen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666526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latin typeface="Quicksand"/>
                        </a:rPr>
                        <a:t>Digital unterstützte Koordination und Steuerung von Verkehrsabläufen</a:t>
                      </a:r>
                      <a:endParaRPr lang="de-DE" b="1" dirty="0">
                        <a:latin typeface="Quicksa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966159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Quicksand"/>
                          <a:ea typeface="+mn-ea"/>
                          <a:cs typeface="+mn-cs"/>
                        </a:rPr>
                        <a:t>Mobilitätsaktionstage</a:t>
                      </a:r>
                      <a:endParaRPr lang="de-DE" sz="1800" b="1" dirty="0">
                        <a:latin typeface="Quicksan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13093"/>
                  </a:ext>
                </a:extLst>
              </a:tr>
            </a:tbl>
          </a:graphicData>
        </a:graphic>
      </p:graphicFrame>
      <p:pic>
        <p:nvPicPr>
          <p:cNvPr id="38" name="Grafik 37">
            <a:extLst>
              <a:ext uri="{FF2B5EF4-FFF2-40B4-BE49-F238E27FC236}">
                <a16:creationId xmlns:a16="http://schemas.microsoft.com/office/drawing/2014/main" id="{4836E99B-C458-DC37-D875-221697E94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011" y="4828970"/>
            <a:ext cx="701531" cy="735816"/>
          </a:xfrm>
          <a:prstGeom prst="rect">
            <a:avLst/>
          </a:prstGeom>
        </p:spPr>
      </p:pic>
      <p:pic>
        <p:nvPicPr>
          <p:cNvPr id="39" name="Grafik 38" descr="Online-Netzwerk mit einfarbiger Füllung">
            <a:extLst>
              <a:ext uri="{FF2B5EF4-FFF2-40B4-BE49-F238E27FC236}">
                <a16:creationId xmlns:a16="http://schemas.microsoft.com/office/drawing/2014/main" id="{2D19ED59-A5E9-930B-48C9-D341A30115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2180" y="5531122"/>
            <a:ext cx="543597" cy="543597"/>
          </a:xfrm>
          <a:prstGeom prst="rect">
            <a:avLst/>
          </a:prstGeom>
        </p:spPr>
      </p:pic>
      <p:pic>
        <p:nvPicPr>
          <p:cNvPr id="43" name="Grafik 42" descr="Elektroauto mit einfarbiger Füllung">
            <a:extLst>
              <a:ext uri="{FF2B5EF4-FFF2-40B4-BE49-F238E27FC236}">
                <a16:creationId xmlns:a16="http://schemas.microsoft.com/office/drawing/2014/main" id="{45819505-5AE6-0DFD-230C-577ADB06BD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1591" y="4080543"/>
            <a:ext cx="914400" cy="914400"/>
          </a:xfrm>
          <a:prstGeom prst="rect">
            <a:avLst/>
          </a:prstGeom>
        </p:spPr>
      </p:pic>
      <p:pic>
        <p:nvPicPr>
          <p:cNvPr id="45" name="Grafik 44" descr="Ladender Akku mit einfarbiger Füllung">
            <a:extLst>
              <a:ext uri="{FF2B5EF4-FFF2-40B4-BE49-F238E27FC236}">
                <a16:creationId xmlns:a16="http://schemas.microsoft.com/office/drawing/2014/main" id="{AFAFF7A0-AE12-054D-743E-550687E65C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4290" y="3604432"/>
            <a:ext cx="739327" cy="739327"/>
          </a:xfrm>
          <a:prstGeom prst="rect">
            <a:avLst/>
          </a:prstGeom>
        </p:spPr>
      </p:pic>
      <p:pic>
        <p:nvPicPr>
          <p:cNvPr id="47" name="Grafik 46" descr="Kleiderbügel mit einfarbiger Füllung">
            <a:extLst>
              <a:ext uri="{FF2B5EF4-FFF2-40B4-BE49-F238E27FC236}">
                <a16:creationId xmlns:a16="http://schemas.microsoft.com/office/drawing/2014/main" id="{A698EF5C-71FE-112C-9018-6CCC3F1E7D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21972" y="3076173"/>
            <a:ext cx="519159" cy="519159"/>
          </a:xfrm>
          <a:prstGeom prst="rect">
            <a:avLst/>
          </a:prstGeom>
        </p:spPr>
      </p:pic>
      <p:pic>
        <p:nvPicPr>
          <p:cNvPr id="49" name="Grafik 48" descr="Dusche mit einfarbiger Füllung">
            <a:extLst>
              <a:ext uri="{FF2B5EF4-FFF2-40B4-BE49-F238E27FC236}">
                <a16:creationId xmlns:a16="http://schemas.microsoft.com/office/drawing/2014/main" id="{DB59E6CE-E431-932F-C197-34F0816924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43432" y="3084683"/>
            <a:ext cx="519159" cy="519159"/>
          </a:xfrm>
          <a:prstGeom prst="rect">
            <a:avLst/>
          </a:prstGeom>
        </p:spPr>
      </p:pic>
      <p:pic>
        <p:nvPicPr>
          <p:cNvPr id="51" name="Grafik 50" descr="Radfahren mit einfarbiger Füllung">
            <a:extLst>
              <a:ext uri="{FF2B5EF4-FFF2-40B4-BE49-F238E27FC236}">
                <a16:creationId xmlns:a16="http://schemas.microsoft.com/office/drawing/2014/main" id="{C22CF260-1F8F-9562-9978-417BFB5381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273856" y="1852113"/>
            <a:ext cx="643888" cy="643888"/>
          </a:xfrm>
          <a:prstGeom prst="rect">
            <a:avLst/>
          </a:prstGeom>
        </p:spPr>
      </p:pic>
      <p:pic>
        <p:nvPicPr>
          <p:cNvPr id="63" name="Grafik 62" descr="Internet der Dinge mit einfarbiger Füllung">
            <a:extLst>
              <a:ext uri="{FF2B5EF4-FFF2-40B4-BE49-F238E27FC236}">
                <a16:creationId xmlns:a16="http://schemas.microsoft.com/office/drawing/2014/main" id="{1FCB344C-7998-4228-AE0C-89B19A676C9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564742" y="5512922"/>
            <a:ext cx="554939" cy="554939"/>
          </a:xfrm>
          <a:prstGeom prst="rect">
            <a:avLst/>
          </a:prstGeom>
        </p:spPr>
      </p:pic>
      <p:pic>
        <p:nvPicPr>
          <p:cNvPr id="68" name="Grafik 67" descr="Tageskalender mit einfarbiger Füllung">
            <a:extLst>
              <a:ext uri="{FF2B5EF4-FFF2-40B4-BE49-F238E27FC236}">
                <a16:creationId xmlns:a16="http://schemas.microsoft.com/office/drawing/2014/main" id="{EEACF134-8BF7-31C2-0870-A349C4CD0D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290130" y="6058151"/>
            <a:ext cx="731291" cy="731291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32378A1B-CB8E-26C2-E8A6-FFEFB018AD1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33254" y="2284236"/>
            <a:ext cx="1011180" cy="11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47559D84-553E-D3A2-16D1-F0876BB78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19" b="26427"/>
          <a:stretch/>
        </p:blipFill>
        <p:spPr>
          <a:xfrm flipH="1">
            <a:off x="-1" y="1512672"/>
            <a:ext cx="6095997" cy="5345328"/>
          </a:xfrm>
          <a:prstGeom prst="rect">
            <a:avLst/>
          </a:prstGeom>
        </p:spPr>
      </p:pic>
      <p:pic>
        <p:nvPicPr>
          <p:cNvPr id="2" name="Grafik 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0391EC46-429A-83F4-7063-D628A11B5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1" t="24479" r="4794" b="7819"/>
          <a:stretch/>
        </p:blipFill>
        <p:spPr>
          <a:xfrm flipH="1">
            <a:off x="-693" y="-818"/>
            <a:ext cx="6096689" cy="624075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88742"/>
            <a:ext cx="6096689" cy="4269258"/>
            <a:chOff x="-689" y="-37225"/>
            <a:chExt cx="3239590" cy="2581333"/>
          </a:xfrm>
          <a:solidFill>
            <a:srgbClr val="E10677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CA62DE0E-E5D0-74A3-AABF-41149B46AF0B}"/>
              </a:ext>
            </a:extLst>
          </p:cNvPr>
          <p:cNvSpPr txBox="1">
            <a:spLocks/>
          </p:cNvSpPr>
          <p:nvPr/>
        </p:nvSpPr>
        <p:spPr>
          <a:xfrm>
            <a:off x="321821" y="2588743"/>
            <a:ext cx="5691049" cy="353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Für Umsetzer: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Quicksand"/>
                <a:ea typeface="+mn-ea"/>
                <a:cs typeface="Vijaya" panose="020B0502040204020203" pitchFamily="18" charset="0"/>
              </a:rPr>
              <a:t>Die Breitenförderung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0967194-4EF2-AE4A-9C38-149991E8C48E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730C1DC6-F100-BBFE-C33C-7B5AE42A7546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29E65FAB-2CF0-AF51-E687-14898EA7D55E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Grafik 24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B294B4E6-C9B5-0774-8D9A-A77EEE0EB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AAF1AEE-496B-E213-34B5-9EA059EA58FD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5BCD91CE-05D4-0282-CA55-CD782413E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5FAEB94D-EEC5-244F-2450-122851ACEDCC}"/>
              </a:ext>
            </a:extLst>
          </p:cNvPr>
          <p:cNvSpPr txBox="1"/>
          <p:nvPr/>
        </p:nvSpPr>
        <p:spPr>
          <a:xfrm>
            <a:off x="6095304" y="917370"/>
            <a:ext cx="6096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E10677"/>
                </a:solidFill>
              </a:rPr>
              <a:t>////////////////////////////////////////////////////////////////////////////</a:t>
            </a:r>
            <a:endParaRPr lang="en-GB" sz="1600" dirty="0">
              <a:solidFill>
                <a:srgbClr val="E10677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60241A-0AA1-C8E9-F7AE-8A460F089A14}"/>
              </a:ext>
            </a:extLst>
          </p:cNvPr>
          <p:cNvSpPr txBox="1"/>
          <p:nvPr/>
        </p:nvSpPr>
        <p:spPr>
          <a:xfrm>
            <a:off x="6095304" y="274269"/>
            <a:ext cx="6096696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000" dirty="0">
                <a:latin typeface="Quicksand"/>
              </a:rPr>
              <a:t>Der Weg zur Förderung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E851ECA-E9C6-1A82-BC8A-92B9E1C01A63}"/>
              </a:ext>
            </a:extLst>
          </p:cNvPr>
          <p:cNvSpPr txBox="1">
            <a:spLocks/>
          </p:cNvSpPr>
          <p:nvPr/>
        </p:nvSpPr>
        <p:spPr>
          <a:xfrm>
            <a:off x="6131431" y="1363200"/>
            <a:ext cx="5918680" cy="432000"/>
          </a:xfrm>
          <a:prstGeom prst="rect">
            <a:avLst/>
          </a:prstGeom>
          <a:solidFill>
            <a:srgbClr val="E1067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Wie wird beantragt?</a:t>
            </a:r>
            <a:endParaRPr lang="de-DE" sz="2400" b="1" dirty="0">
              <a:solidFill>
                <a:schemeClr val="bg1">
                  <a:lumMod val="95000"/>
                </a:schemeClr>
              </a:solidFill>
              <a:latin typeface="Quicksand"/>
              <a:cs typeface="Vijaya" panose="020B0502040204020203" pitchFamily="18" charset="0"/>
            </a:endParaRPr>
          </a:p>
        </p:txBody>
      </p:sp>
      <p:pic>
        <p:nvPicPr>
          <p:cNvPr id="16" name="Grafik 15" descr="Uhr mit einfarbiger Füllung">
            <a:extLst>
              <a:ext uri="{FF2B5EF4-FFF2-40B4-BE49-F238E27FC236}">
                <a16:creationId xmlns:a16="http://schemas.microsoft.com/office/drawing/2014/main" id="{F513CD5E-1CFF-C8C1-5F16-423BB59B9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6539" y="4838702"/>
            <a:ext cx="770789" cy="770789"/>
          </a:xfrm>
          <a:prstGeom prst="rect">
            <a:avLst/>
          </a:prstGeom>
        </p:spPr>
      </p:pic>
      <p:pic>
        <p:nvPicPr>
          <p:cNvPr id="17" name="Grafik 16" descr="Klemmbrett teilweise angekreuzt mit einfarbiger Füllung">
            <a:extLst>
              <a:ext uri="{FF2B5EF4-FFF2-40B4-BE49-F238E27FC236}">
                <a16:creationId xmlns:a16="http://schemas.microsoft.com/office/drawing/2014/main" id="{1DF6E627-B7D5-F0D4-DD60-4189E55118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0446" y="1896608"/>
            <a:ext cx="914400" cy="9144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47CA5CD-7A9B-3A28-FA51-23408EB2B4A4}"/>
              </a:ext>
            </a:extLst>
          </p:cNvPr>
          <p:cNvSpPr txBox="1"/>
          <p:nvPr/>
        </p:nvSpPr>
        <p:spPr>
          <a:xfrm>
            <a:off x="7179949" y="1989673"/>
            <a:ext cx="4870162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buFont typeface="+mj-lt"/>
              <a:buAutoNum type="arabicPeriod"/>
            </a:pPr>
            <a:r>
              <a:rPr lang="de-DE" sz="2200" dirty="0">
                <a:latin typeface="Quicksand"/>
              </a:rPr>
              <a:t>Digitales Antragsformular über  </a:t>
            </a:r>
            <a:br>
              <a:rPr lang="de-DE" sz="2200" dirty="0">
                <a:latin typeface="Quicksand"/>
              </a:rPr>
            </a:br>
            <a:r>
              <a:rPr lang="de-DE" sz="2200" dirty="0" err="1">
                <a:latin typeface="Quicksand"/>
              </a:rPr>
              <a:t>easyOnline</a:t>
            </a:r>
            <a:r>
              <a:rPr lang="de-DE" sz="2200" dirty="0">
                <a:latin typeface="Quicksand"/>
              </a:rPr>
              <a:t> ausfüllen</a:t>
            </a:r>
          </a:p>
          <a:p>
            <a:pPr marL="363538" indent="-363538">
              <a:spcAft>
                <a:spcPts val="600"/>
              </a:spcAft>
              <a:buFont typeface="+mj-lt"/>
              <a:buAutoNum type="arabicPeriod"/>
            </a:pPr>
            <a:r>
              <a:rPr lang="de-DE" sz="2200" dirty="0">
                <a:latin typeface="Quicksand"/>
              </a:rPr>
              <a:t>Antragsformular ausdrucken und unterschreiben</a:t>
            </a:r>
          </a:p>
          <a:p>
            <a:pPr marL="363538" indent="-363538">
              <a:spcAft>
                <a:spcPts val="600"/>
              </a:spcAft>
              <a:buFont typeface="+mj-lt"/>
              <a:buAutoNum type="arabicPeriod"/>
            </a:pPr>
            <a:r>
              <a:rPr lang="de-DE" sz="2200" dirty="0">
                <a:latin typeface="Quicksand"/>
              </a:rPr>
              <a:t>Antragsformular digital über </a:t>
            </a:r>
            <a:br>
              <a:rPr lang="de-DE" sz="2200" dirty="0">
                <a:latin typeface="Quicksand"/>
              </a:rPr>
            </a:br>
            <a:r>
              <a:rPr lang="de-DE" sz="2200" dirty="0">
                <a:latin typeface="Quicksand"/>
              </a:rPr>
              <a:t>das </a:t>
            </a:r>
            <a:r>
              <a:rPr lang="de-DE" sz="2200" dirty="0" err="1">
                <a:latin typeface="Quicksand"/>
              </a:rPr>
              <a:t>eService</a:t>
            </a:r>
            <a:r>
              <a:rPr lang="de-DE" sz="2200" dirty="0">
                <a:latin typeface="Quicksand"/>
              </a:rPr>
              <a:t>-Portal als Scan </a:t>
            </a:r>
            <a:br>
              <a:rPr lang="de-DE" sz="2200" dirty="0">
                <a:latin typeface="Quicksand"/>
              </a:rPr>
            </a:br>
            <a:r>
              <a:rPr lang="de-DE" sz="2200" dirty="0">
                <a:latin typeface="Quicksand"/>
              </a:rPr>
              <a:t>mit Unterschrift einreichen</a:t>
            </a:r>
          </a:p>
          <a:p>
            <a:pPr>
              <a:spcAft>
                <a:spcPts val="600"/>
              </a:spcAft>
            </a:pPr>
            <a:endParaRPr lang="de-DE" sz="2200" b="1" dirty="0">
              <a:latin typeface="Quicksand"/>
            </a:endParaRPr>
          </a:p>
          <a:p>
            <a:pPr>
              <a:spcAft>
                <a:spcPts val="600"/>
              </a:spcAft>
            </a:pPr>
            <a:r>
              <a:rPr lang="de-DE" sz="2200" dirty="0">
                <a:latin typeface="Quicksand"/>
              </a:rPr>
              <a:t>Antragsfrist: </a:t>
            </a:r>
            <a:r>
              <a:rPr lang="de-DE" sz="2200" b="1" dirty="0">
                <a:latin typeface="Quicksand"/>
              </a:rPr>
              <a:t>31. März 2024 </a:t>
            </a:r>
          </a:p>
          <a:p>
            <a:pPr marL="363538" indent="-363538">
              <a:spcAft>
                <a:spcPts val="600"/>
              </a:spcAft>
              <a:buFont typeface="+mj-lt"/>
              <a:buAutoNum type="arabicPeriod"/>
            </a:pPr>
            <a:endParaRPr lang="de-DE" sz="2400" b="1" dirty="0">
              <a:latin typeface="Quicksand-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08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47559D84-553E-D3A2-16D1-F0876BB78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7819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Bild 4">
            <a:extLst>
              <a:ext uri="{FF2B5EF4-FFF2-40B4-BE49-F238E27FC236}">
                <a16:creationId xmlns:a16="http://schemas.microsoft.com/office/drawing/2014/main" id="{2528F2FA-2ADF-A8DB-3B79-97DDF667C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46" y="88148"/>
            <a:ext cx="1825944" cy="716894"/>
          </a:xfrm>
          <a:prstGeom prst="rect">
            <a:avLst/>
          </a:prstGeom>
          <a:noFill/>
        </p:spPr>
      </p:pic>
      <p:pic>
        <p:nvPicPr>
          <p:cNvPr id="2" name="Grafik 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0391EC46-429A-83F4-7063-D628A11B5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1" b="7819"/>
          <a:stretch/>
        </p:blipFill>
        <p:spPr>
          <a:xfrm flipH="1">
            <a:off x="-693" y="15764"/>
            <a:ext cx="12192000" cy="5559346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4169" y="2594063"/>
            <a:ext cx="12195477" cy="4248172"/>
            <a:chOff x="-1614" y="-42925"/>
            <a:chExt cx="3240515" cy="2568584"/>
          </a:xfrm>
          <a:solidFill>
            <a:srgbClr val="ED9400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429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1614" y="2091738"/>
              <a:ext cx="3240515" cy="43392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5ABBF2DA-301E-302D-7B7B-478FE23858C3}"/>
              </a:ext>
            </a:extLst>
          </p:cNvPr>
          <p:cNvSpPr txBox="1">
            <a:spLocks/>
          </p:cNvSpPr>
          <p:nvPr/>
        </p:nvSpPr>
        <p:spPr>
          <a:xfrm>
            <a:off x="404949" y="2353811"/>
            <a:ext cx="10894423" cy="253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de-DE" sz="5400" spc="-150" dirty="0">
              <a:solidFill>
                <a:schemeClr val="bg1">
                  <a:lumMod val="95000"/>
                </a:schemeClr>
              </a:solidFill>
              <a:latin typeface="Quicksand"/>
              <a:cs typeface="Vijaya" panose="020B0502040204020203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FCFE62-6C84-1667-74C5-5CB19F6D3830}"/>
              </a:ext>
            </a:extLst>
          </p:cNvPr>
          <p:cNvSpPr txBox="1"/>
          <p:nvPr/>
        </p:nvSpPr>
        <p:spPr>
          <a:xfrm>
            <a:off x="465138" y="4450610"/>
            <a:ext cx="88758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Quicksand"/>
              </a:rPr>
              <a:t>Alle Informationen auf einen Blick:</a:t>
            </a:r>
          </a:p>
          <a:p>
            <a:r>
              <a:rPr lang="de-DE" sz="2800" dirty="0">
                <a:solidFill>
                  <a:schemeClr val="bg1"/>
                </a:solidFill>
                <a:latin typeface="Quicksand"/>
              </a:rPr>
              <a:t>www.mobil-gewinnt.de/Foerderprogramm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8C2EFC7-025C-346A-1E9B-EF47C0979A0A}"/>
              </a:ext>
            </a:extLst>
          </p:cNvPr>
          <p:cNvGrpSpPr/>
          <p:nvPr/>
        </p:nvGrpSpPr>
        <p:grpSpPr>
          <a:xfrm>
            <a:off x="-4168" y="5575111"/>
            <a:ext cx="8268636" cy="1282889"/>
            <a:chOff x="-4091" y="-37222"/>
            <a:chExt cx="2984120" cy="3793876"/>
          </a:xfrm>
          <a:solidFill>
            <a:schemeClr val="bg1"/>
          </a:solidFill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58CAD42E-1762-1912-7658-15835039226C}"/>
                </a:ext>
              </a:extLst>
            </p:cNvPr>
            <p:cNvSpPr/>
            <p:nvPr/>
          </p:nvSpPr>
          <p:spPr>
            <a:xfrm>
              <a:off x="-4091" y="-37222"/>
              <a:ext cx="2982616" cy="2289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winkliges Dreieck 25">
              <a:extLst>
                <a:ext uri="{FF2B5EF4-FFF2-40B4-BE49-F238E27FC236}">
                  <a16:creationId xmlns:a16="http://schemas.microsoft.com/office/drawing/2014/main" id="{25B7674E-1EEA-6664-62BB-A82083618163}"/>
                </a:ext>
              </a:extLst>
            </p:cNvPr>
            <p:cNvSpPr/>
            <p:nvPr/>
          </p:nvSpPr>
          <p:spPr>
            <a:xfrm rot="10800000" flipH="1">
              <a:off x="-2587" y="2251913"/>
              <a:ext cx="2982616" cy="150474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EA9BFBAF-2CD1-A7EE-74CF-9F07ECF1B750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6710B53-792C-B073-4BD1-295A93251224}"/>
              </a:ext>
            </a:extLst>
          </p:cNvPr>
          <p:cNvGrpSpPr/>
          <p:nvPr/>
        </p:nvGrpSpPr>
        <p:grpSpPr>
          <a:xfrm>
            <a:off x="135610" y="5684613"/>
            <a:ext cx="4533510" cy="961418"/>
            <a:chOff x="3045934" y="5796240"/>
            <a:chExt cx="4533510" cy="961418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A5D784CB-1DBC-93C0-6A21-D9EDCA708EAC}"/>
                </a:ext>
              </a:extLst>
            </p:cNvPr>
            <p:cNvGrpSpPr/>
            <p:nvPr userDrawn="1"/>
          </p:nvGrpSpPr>
          <p:grpSpPr>
            <a:xfrm>
              <a:off x="3215509" y="5796240"/>
              <a:ext cx="4363935" cy="583450"/>
              <a:chOff x="3386351" y="5796240"/>
              <a:chExt cx="4363935" cy="583450"/>
            </a:xfrm>
          </p:grpSpPr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2F0A6CAA-7B4A-5F46-BA68-4BDAFE102425}"/>
                  </a:ext>
                </a:extLst>
              </p:cNvPr>
              <p:cNvGrpSpPr/>
              <p:nvPr userDrawn="1"/>
            </p:nvGrpSpPr>
            <p:grpSpPr>
              <a:xfrm>
                <a:off x="5137838" y="5796240"/>
                <a:ext cx="2612448" cy="583450"/>
                <a:chOff x="4258645" y="5741301"/>
                <a:chExt cx="2612448" cy="583450"/>
              </a:xfrm>
            </p:grpSpPr>
            <p:pic>
              <p:nvPicPr>
                <p:cNvPr id="18" name="Grafik 17">
                  <a:extLst>
                    <a:ext uri="{FF2B5EF4-FFF2-40B4-BE49-F238E27FC236}">
                      <a16:creationId xmlns:a16="http://schemas.microsoft.com/office/drawing/2014/main" id="{72863922-5AE6-0C3D-3CE8-28D279227C7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749" y="5973078"/>
                  <a:ext cx="1292344" cy="351673"/>
                </a:xfrm>
                <a:prstGeom prst="rect">
                  <a:avLst/>
                </a:prstGeom>
              </p:spPr>
            </p:pic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0FE55BC5-B12A-5099-F337-B7AD01A30353}"/>
                    </a:ext>
                  </a:extLst>
                </p:cNvPr>
                <p:cNvSpPr txBox="1"/>
                <p:nvPr userDrawn="1"/>
              </p:nvSpPr>
              <p:spPr>
                <a:xfrm>
                  <a:off x="4258645" y="5741301"/>
                  <a:ext cx="2517523" cy="2449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de-DE" sz="800" b="0" dirty="0">
                      <a:effectLst/>
                      <a:latin typeface="Arial Narrow" panose="020B0606020202030204" pitchFamily="34" charset="0"/>
                    </a:rPr>
                    <a:t>Durchgeführt</a:t>
                  </a:r>
                  <a:r>
                    <a:rPr lang="de-DE" sz="800" b="0" baseline="0" dirty="0">
                      <a:effectLst/>
                      <a:latin typeface="Arial Narrow" panose="020B0606020202030204" pitchFamily="34" charset="0"/>
                    </a:rPr>
                    <a:t> von:</a:t>
                  </a:r>
                  <a:endParaRPr lang="de-DE" sz="800" b="0" dirty="0">
                    <a:effectLst/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95CB4FF-31F4-DFAB-FA0D-41A791467B03}"/>
                  </a:ext>
                </a:extLst>
              </p:cNvPr>
              <p:cNvSpPr txBox="1"/>
              <p:nvPr userDrawn="1"/>
            </p:nvSpPr>
            <p:spPr>
              <a:xfrm>
                <a:off x="3386351" y="5801664"/>
                <a:ext cx="2517523" cy="2449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de-DE" sz="800" b="0" dirty="0">
                    <a:effectLst/>
                    <a:latin typeface="Arial Narrow" panose="020B0606020202030204" pitchFamily="34" charset="0"/>
                  </a:rPr>
                  <a:t>Im Auftrag des:</a:t>
                </a:r>
              </a:p>
            </p:txBody>
          </p:sp>
        </p:grpSp>
        <p:pic>
          <p:nvPicPr>
            <p:cNvPr id="14" name="Picture 4" descr="Logo">
              <a:extLst>
                <a:ext uri="{FF2B5EF4-FFF2-40B4-BE49-F238E27FC236}">
                  <a16:creationId xmlns:a16="http://schemas.microsoft.com/office/drawing/2014/main" id="{92B90E55-E9EB-FA58-EB45-197B63507F8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17" y="5933285"/>
              <a:ext cx="1138665" cy="824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154AFDC-3EDA-A206-33A2-26178A0B52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45934" y="5924123"/>
              <a:ext cx="1346480" cy="833535"/>
            </a:xfrm>
            <a:prstGeom prst="rect">
              <a:avLst/>
            </a:prstGeom>
          </p:spPr>
        </p:pic>
      </p:grpSp>
      <p:pic>
        <p:nvPicPr>
          <p:cNvPr id="23" name="Grafik 22" descr="Ein Bild, das Grün, Grafiken, Symbol, Screenshot enthält.&#10;&#10;Automatisch generierte Beschreibung">
            <a:extLst>
              <a:ext uri="{FF2B5EF4-FFF2-40B4-BE49-F238E27FC236}">
                <a16:creationId xmlns:a16="http://schemas.microsoft.com/office/drawing/2014/main" id="{63CE5629-8F28-FAA9-1A8A-EFBFFD40E9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70" y="5903395"/>
            <a:ext cx="1301840" cy="36549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98AF9B83-68B8-B1FD-6EDD-BB13236C7653}"/>
              </a:ext>
            </a:extLst>
          </p:cNvPr>
          <p:cNvSpPr txBox="1"/>
          <p:nvPr/>
        </p:nvSpPr>
        <p:spPr>
          <a:xfrm>
            <a:off x="428606" y="3080089"/>
            <a:ext cx="887580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Quicksand"/>
              </a:rPr>
              <a:t>Förderprogramm</a:t>
            </a:r>
            <a:br>
              <a:rPr lang="de-DE" sz="4200" dirty="0">
                <a:solidFill>
                  <a:schemeClr val="bg1"/>
                </a:solidFill>
                <a:latin typeface="Quicksand"/>
              </a:rPr>
            </a:br>
            <a:r>
              <a:rPr lang="de-DE" sz="4200" dirty="0">
                <a:solidFill>
                  <a:schemeClr val="bg1"/>
                </a:solidFill>
                <a:latin typeface="Quicksand"/>
              </a:rPr>
              <a:t>Betriebliches Mobilitätsmanagement</a:t>
            </a:r>
            <a:endParaRPr lang="de-DE" sz="3600" dirty="0">
              <a:solidFill>
                <a:schemeClr val="bg1"/>
              </a:solidFill>
              <a:latin typeface="Quicksand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7645076-211C-0B73-004E-4222AE231E1A}"/>
              </a:ext>
            </a:extLst>
          </p:cNvPr>
          <p:cNvPicPr>
            <a:picLocks/>
          </p:cNvPicPr>
          <p:nvPr/>
        </p:nvPicPr>
        <p:blipFill rotWithShape="1">
          <a:blip r:embed="rId10"/>
          <a:srcRect r="4880" b="3423"/>
          <a:stretch/>
        </p:blipFill>
        <p:spPr>
          <a:xfrm>
            <a:off x="9126617" y="3118151"/>
            <a:ext cx="2509200" cy="250920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0D9E654-B45D-2100-EBBE-AF06D727EA72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76A5B60-AEBC-E623-1DE9-1300339EF1E9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7203B466-3EDF-13D9-DC8F-4447F7A00A29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6" name="Grafik 35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ABEDB26E-9D5A-A240-2007-0D8D7D604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295CEFEF-DF06-6368-77F6-EE59E334B77F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14573F47-78B6-338B-E2F6-59341C355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16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5E72F787-89C5-FD05-AACD-E22376EE2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3" r="-96"/>
          <a:stretch/>
        </p:blipFill>
        <p:spPr>
          <a:xfrm flipH="1">
            <a:off x="-690" y="0"/>
            <a:ext cx="6095994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88742"/>
            <a:ext cx="6096689" cy="4269259"/>
            <a:chOff x="-689" y="-37225"/>
            <a:chExt cx="3239590" cy="2581333"/>
          </a:xfrm>
          <a:solidFill>
            <a:srgbClr val="ED9400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A0AAD595-B881-B4C0-A2AB-02BC3585D188}"/>
              </a:ext>
            </a:extLst>
          </p:cNvPr>
          <p:cNvSpPr txBox="1"/>
          <p:nvPr/>
        </p:nvSpPr>
        <p:spPr>
          <a:xfrm>
            <a:off x="6095304" y="917370"/>
            <a:ext cx="6096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EF840F"/>
                </a:solidFill>
              </a:rPr>
              <a:t>////////////////////////////////////////////////////////////////////////////</a:t>
            </a:r>
            <a:endParaRPr lang="en-GB" sz="1600" dirty="0">
              <a:solidFill>
                <a:srgbClr val="EF840F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0037EDE-056C-4498-6331-234C308AB23D}"/>
              </a:ext>
            </a:extLst>
          </p:cNvPr>
          <p:cNvSpPr txBox="1">
            <a:spLocks/>
          </p:cNvSpPr>
          <p:nvPr/>
        </p:nvSpPr>
        <p:spPr>
          <a:xfrm>
            <a:off x="321821" y="2588743"/>
            <a:ext cx="5691049" cy="353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4800" spc="-150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Betriebliches Mobilitätsmanagement zahlt sich aus</a:t>
            </a:r>
            <a:endParaRPr lang="de-DE" sz="4800" spc="-150" dirty="0">
              <a:solidFill>
                <a:schemeClr val="bg1">
                  <a:lumMod val="95000"/>
                </a:schemeClr>
              </a:solidFill>
              <a:latin typeface="Quicksand"/>
              <a:cs typeface="Vijaya" panose="020B0502040204020203" pitchFamily="18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52543E1-8081-5318-45E0-1B939C11D37F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58426F8-ADAD-1AAD-BC9C-4E338914BEBE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35DE429-763F-8CF5-1129-EDE6C82D0F3E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Grafik 18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B57B2E60-0873-B061-1A2C-C85E6BF2A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53C1253C-84FD-D06A-C6B9-01C10E8C1AF8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764C565-0B00-2A45-74D1-A5D51F6C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012B2272-8588-8659-5B34-98953AA6452B}"/>
              </a:ext>
            </a:extLst>
          </p:cNvPr>
          <p:cNvSpPr txBox="1"/>
          <p:nvPr/>
        </p:nvSpPr>
        <p:spPr>
          <a:xfrm>
            <a:off x="6095304" y="274269"/>
            <a:ext cx="6096696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000" dirty="0">
                <a:latin typeface="Quicksand"/>
              </a:rPr>
              <a:t>Bundesinitiative „mobil gewinnt“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DFC122B-97D0-98CE-C297-A3488F1215A2}"/>
              </a:ext>
            </a:extLst>
          </p:cNvPr>
          <p:cNvSpPr txBox="1"/>
          <p:nvPr/>
        </p:nvSpPr>
        <p:spPr>
          <a:xfrm>
            <a:off x="6095304" y="1634709"/>
            <a:ext cx="5878523" cy="4134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313" lvl="1" indent="-457200">
              <a:lnSpc>
                <a:spcPct val="110000"/>
              </a:lnSpc>
              <a:buClr>
                <a:srgbClr val="ED9400"/>
              </a:buClr>
              <a:buFont typeface="Symbol" panose="05050102010706020507" pitchFamily="18" charset="2"/>
              <a:buChar char="-"/>
              <a:tabLst>
                <a:tab pos="449263" algn="l"/>
              </a:tabLst>
            </a:pPr>
            <a:r>
              <a:rPr lang="de-DE" sz="2400" dirty="0">
                <a:latin typeface="Quicksand"/>
              </a:rPr>
              <a:t>Initiierung im Jahr 2017 mit bislang </a:t>
            </a:r>
            <a:r>
              <a:rPr lang="de-DE" sz="2400" b="1" dirty="0">
                <a:latin typeface="Quicksand"/>
              </a:rPr>
              <a:t>drei erfolgreichen Förderprogrammphasen</a:t>
            </a:r>
            <a:r>
              <a:rPr lang="de-DE" sz="2400" dirty="0">
                <a:latin typeface="Quicksand"/>
              </a:rPr>
              <a:t> im Zeitraum 2018-2022</a:t>
            </a:r>
          </a:p>
          <a:p>
            <a:pPr marL="722313" lvl="1" indent="-457200">
              <a:lnSpc>
                <a:spcPct val="110000"/>
              </a:lnSpc>
              <a:buClr>
                <a:srgbClr val="ED9400"/>
              </a:buClr>
              <a:buFont typeface="Symbol" panose="05050102010706020507" pitchFamily="18" charset="2"/>
              <a:buChar char="-"/>
              <a:tabLst>
                <a:tab pos="449263" algn="l"/>
              </a:tabLst>
            </a:pPr>
            <a:r>
              <a:rPr lang="de-DE" sz="2400" dirty="0">
                <a:latin typeface="Quicksand"/>
              </a:rPr>
              <a:t>Förderung des </a:t>
            </a:r>
            <a:r>
              <a:rPr lang="de-DE" sz="2400" b="1" dirty="0">
                <a:latin typeface="Quicksand"/>
              </a:rPr>
              <a:t>Managements einer nachhaltigen Mobilität in Betrieben</a:t>
            </a:r>
          </a:p>
          <a:p>
            <a:pPr marL="722313" lvl="1" indent="-457200">
              <a:lnSpc>
                <a:spcPct val="110000"/>
              </a:lnSpc>
              <a:buClr>
                <a:srgbClr val="ED9400"/>
              </a:buClr>
              <a:buFont typeface="Symbol" panose="05050102010706020507" pitchFamily="18" charset="2"/>
              <a:buChar char="-"/>
              <a:tabLst>
                <a:tab pos="449263" algn="l"/>
              </a:tabLst>
            </a:pPr>
            <a:r>
              <a:rPr lang="de-DE" sz="2400" dirty="0">
                <a:latin typeface="Quicksand"/>
              </a:rPr>
              <a:t>Förderung der </a:t>
            </a:r>
            <a:r>
              <a:rPr lang="de-DE" sz="2400" b="1" dirty="0">
                <a:latin typeface="Quicksand"/>
              </a:rPr>
              <a:t>klimafreundlichen Gestaltung des Personenverkehrs</a:t>
            </a:r>
          </a:p>
          <a:p>
            <a:pPr marL="722313" lvl="1" indent="-457200">
              <a:lnSpc>
                <a:spcPct val="110000"/>
              </a:lnSpc>
              <a:buClr>
                <a:srgbClr val="ED9400"/>
              </a:buClr>
              <a:buFont typeface="Symbol" panose="05050102010706020507" pitchFamily="18" charset="2"/>
              <a:buChar char="-"/>
              <a:tabLst>
                <a:tab pos="449263" algn="l"/>
              </a:tabLst>
            </a:pPr>
            <a:r>
              <a:rPr lang="de-DE" sz="2400" dirty="0">
                <a:latin typeface="Quicksand"/>
              </a:rPr>
              <a:t>Unterstützung der Ziele des </a:t>
            </a:r>
            <a:r>
              <a:rPr lang="de-DE" sz="2400" b="1" dirty="0">
                <a:latin typeface="Quicksand"/>
              </a:rPr>
              <a:t>„Klimaschutzprogramm 2030“ </a:t>
            </a:r>
            <a:r>
              <a:rPr lang="de-DE" sz="2400" dirty="0">
                <a:latin typeface="Quicksand"/>
              </a:rPr>
              <a:t>der Bundesregierung</a:t>
            </a:r>
          </a:p>
        </p:txBody>
      </p:sp>
      <p:pic>
        <p:nvPicPr>
          <p:cNvPr id="14" name="Grafik 13" descr="Ein Bild, das Schrift, Reihe, Design enthält.&#10;&#10;Automatisch generierte Beschreibung">
            <a:extLst>
              <a:ext uri="{FF2B5EF4-FFF2-40B4-BE49-F238E27FC236}">
                <a16:creationId xmlns:a16="http://schemas.microsoft.com/office/drawing/2014/main" id="{DCD3FAFF-2A8A-40D0-06E8-8DA7DAF29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28" y="6040560"/>
            <a:ext cx="1682465" cy="785702"/>
          </a:xfrm>
          <a:prstGeom prst="rect">
            <a:avLst/>
          </a:prstGeom>
        </p:spPr>
      </p:pic>
      <p:pic>
        <p:nvPicPr>
          <p:cNvPr id="17" name="Grafik 16" descr="Ein Bild, das Schrift, Reihe, Design enthält.&#10;&#10;Automatisch generierte Beschreibung">
            <a:extLst>
              <a:ext uri="{FF2B5EF4-FFF2-40B4-BE49-F238E27FC236}">
                <a16:creationId xmlns:a16="http://schemas.microsoft.com/office/drawing/2014/main" id="{F3D3FE42-DC33-7568-F47C-14C3CEBBF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93" y="6040560"/>
            <a:ext cx="1682465" cy="785702"/>
          </a:xfrm>
          <a:prstGeom prst="rect">
            <a:avLst/>
          </a:prstGeom>
        </p:spPr>
      </p:pic>
      <p:pic>
        <p:nvPicPr>
          <p:cNvPr id="24" name="Grafik 23" descr="Ein Bild, das Schrift, Reihe, Design enthält.&#10;&#10;Automatisch generierte Beschreibung">
            <a:extLst>
              <a:ext uri="{FF2B5EF4-FFF2-40B4-BE49-F238E27FC236}">
                <a16:creationId xmlns:a16="http://schemas.microsoft.com/office/drawing/2014/main" id="{4BC7DBA4-3F7C-6308-81DC-0B94EC2EB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58" y="6040560"/>
            <a:ext cx="1682465" cy="785702"/>
          </a:xfrm>
          <a:prstGeom prst="rect">
            <a:avLst/>
          </a:prstGeom>
        </p:spPr>
      </p:pic>
      <p:pic>
        <p:nvPicPr>
          <p:cNvPr id="25" name="Grafik 24" descr="Ein Bild, das Schrift, Reihe, Design enthält.&#10;&#10;Automatisch generierte Beschreibung">
            <a:extLst>
              <a:ext uri="{FF2B5EF4-FFF2-40B4-BE49-F238E27FC236}">
                <a16:creationId xmlns:a16="http://schemas.microsoft.com/office/drawing/2014/main" id="{C85B0F84-B8D2-27A5-2238-B07C60721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123" y="6040560"/>
            <a:ext cx="1682465" cy="7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5E72F787-89C5-FD05-AACD-E22376EE2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3" r="-96"/>
          <a:stretch/>
        </p:blipFill>
        <p:spPr>
          <a:xfrm flipH="1">
            <a:off x="-690" y="0"/>
            <a:ext cx="6095994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88742"/>
            <a:ext cx="6096689" cy="4269259"/>
            <a:chOff x="-689" y="-37225"/>
            <a:chExt cx="3239590" cy="2581333"/>
          </a:xfrm>
          <a:solidFill>
            <a:srgbClr val="ED9400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A0AAD595-B881-B4C0-A2AB-02BC3585D188}"/>
              </a:ext>
            </a:extLst>
          </p:cNvPr>
          <p:cNvSpPr txBox="1"/>
          <p:nvPr/>
        </p:nvSpPr>
        <p:spPr>
          <a:xfrm>
            <a:off x="6095304" y="917370"/>
            <a:ext cx="6096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EF840F"/>
                </a:solidFill>
              </a:rPr>
              <a:t>////////////////////////////////////////////////////////////////////////////</a:t>
            </a:r>
            <a:endParaRPr lang="en-GB" sz="1600" dirty="0">
              <a:solidFill>
                <a:srgbClr val="EF840F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0037EDE-056C-4498-6331-234C308AB23D}"/>
              </a:ext>
            </a:extLst>
          </p:cNvPr>
          <p:cNvSpPr txBox="1">
            <a:spLocks/>
          </p:cNvSpPr>
          <p:nvPr/>
        </p:nvSpPr>
        <p:spPr>
          <a:xfrm>
            <a:off x="321821" y="2588743"/>
            <a:ext cx="5691049" cy="353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4800" spc="-150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Betriebliches Mobilitätsmanagement zahlt sich aus</a:t>
            </a:r>
            <a:endParaRPr lang="de-DE" sz="4800" spc="-150" dirty="0">
              <a:solidFill>
                <a:schemeClr val="bg1">
                  <a:lumMod val="95000"/>
                </a:schemeClr>
              </a:solidFill>
              <a:latin typeface="Quicksand"/>
              <a:cs typeface="Vijaya" panose="020B0502040204020203" pitchFamily="18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52543E1-8081-5318-45E0-1B939C11D37F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58426F8-ADAD-1AAD-BC9C-4E338914BEBE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35DE429-763F-8CF5-1129-EDE6C82D0F3E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Grafik 18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B57B2E60-0873-B061-1A2C-C85E6BF2A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53C1253C-84FD-D06A-C6B9-01C10E8C1AF8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764C565-0B00-2A45-74D1-A5D51F6C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012B2272-8588-8659-5B34-98953AA6452B}"/>
              </a:ext>
            </a:extLst>
          </p:cNvPr>
          <p:cNvSpPr txBox="1"/>
          <p:nvPr/>
        </p:nvSpPr>
        <p:spPr>
          <a:xfrm>
            <a:off x="6095304" y="274269"/>
            <a:ext cx="6096696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000" dirty="0">
                <a:latin typeface="Quicksand"/>
              </a:rPr>
              <a:t>Förderziele und Benefit für Betriebe</a:t>
            </a: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36F0F712-53DB-8D7F-7B09-3160094F7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452254"/>
              </p:ext>
            </p:extLst>
          </p:nvPr>
        </p:nvGraphicFramePr>
        <p:xfrm>
          <a:off x="5079648" y="974030"/>
          <a:ext cx="8128000" cy="600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8038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5E72F787-89C5-FD05-AACD-E22376EE2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3" r="-96"/>
          <a:stretch/>
        </p:blipFill>
        <p:spPr>
          <a:xfrm flipH="1">
            <a:off x="-690" y="0"/>
            <a:ext cx="6095994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88742"/>
            <a:ext cx="6096689" cy="4269259"/>
            <a:chOff x="-689" y="-37225"/>
            <a:chExt cx="3239590" cy="2581333"/>
          </a:xfrm>
          <a:solidFill>
            <a:srgbClr val="ED9400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A0AAD595-B881-B4C0-A2AB-02BC3585D188}"/>
              </a:ext>
            </a:extLst>
          </p:cNvPr>
          <p:cNvSpPr txBox="1"/>
          <p:nvPr/>
        </p:nvSpPr>
        <p:spPr>
          <a:xfrm>
            <a:off x="6095304" y="917370"/>
            <a:ext cx="6096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EF840F"/>
                </a:solidFill>
              </a:rPr>
              <a:t>////////////////////////////////////////////////////////////////////////////</a:t>
            </a:r>
            <a:endParaRPr lang="en-GB" sz="1600" dirty="0">
              <a:solidFill>
                <a:srgbClr val="EF840F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0037EDE-056C-4498-6331-234C308AB23D}"/>
              </a:ext>
            </a:extLst>
          </p:cNvPr>
          <p:cNvSpPr txBox="1">
            <a:spLocks/>
          </p:cNvSpPr>
          <p:nvPr/>
        </p:nvSpPr>
        <p:spPr>
          <a:xfrm>
            <a:off x="321821" y="2588743"/>
            <a:ext cx="5691049" cy="353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4800" spc="-150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Betriebliches Mobilitätsmanagement zahlt sich aus</a:t>
            </a:r>
            <a:endParaRPr lang="de-DE" sz="4800" spc="-150" dirty="0">
              <a:solidFill>
                <a:schemeClr val="bg1">
                  <a:lumMod val="95000"/>
                </a:schemeClr>
              </a:solidFill>
              <a:latin typeface="Quicksand"/>
              <a:cs typeface="Vijaya" panose="020B0502040204020203" pitchFamily="18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52543E1-8081-5318-45E0-1B939C11D37F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58426F8-ADAD-1AAD-BC9C-4E338914BEBE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35DE429-763F-8CF5-1129-EDE6C82D0F3E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Grafik 18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B57B2E60-0873-B061-1A2C-C85E6BF2A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53C1253C-84FD-D06A-C6B9-01C10E8C1AF8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764C565-0B00-2A45-74D1-A5D51F6C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012B2272-8588-8659-5B34-98953AA6452B}"/>
              </a:ext>
            </a:extLst>
          </p:cNvPr>
          <p:cNvSpPr txBox="1"/>
          <p:nvPr/>
        </p:nvSpPr>
        <p:spPr>
          <a:xfrm>
            <a:off x="6095304" y="274269"/>
            <a:ext cx="6096696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000" dirty="0">
                <a:latin typeface="Quicksand"/>
              </a:rPr>
              <a:t>Die Zuständigkeiten</a:t>
            </a:r>
          </a:p>
        </p:txBody>
      </p:sp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0984C9FA-2731-57F2-5E95-AEACEB050145}"/>
              </a:ext>
            </a:extLst>
          </p:cNvPr>
          <p:cNvSpPr/>
          <p:nvPr/>
        </p:nvSpPr>
        <p:spPr bwMode="auto">
          <a:xfrm>
            <a:off x="6609572" y="1361999"/>
            <a:ext cx="2448000" cy="2520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38100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Quicksand"/>
              </a:rPr>
              <a:t>BMDV,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Quicksand"/>
              </a:rPr>
              <a:t>Referat G15</a:t>
            </a:r>
          </a:p>
        </p:txBody>
      </p:sp>
      <p:sp>
        <p:nvSpPr>
          <p:cNvPr id="13" name="Abgerundetes Rechteck 18">
            <a:extLst>
              <a:ext uri="{FF2B5EF4-FFF2-40B4-BE49-F238E27FC236}">
                <a16:creationId xmlns:a16="http://schemas.microsoft.com/office/drawing/2014/main" id="{E9B1071D-EDA1-C30C-0B77-F9CFE33EFFE6}"/>
              </a:ext>
            </a:extLst>
          </p:cNvPr>
          <p:cNvSpPr/>
          <p:nvPr/>
        </p:nvSpPr>
        <p:spPr bwMode="auto">
          <a:xfrm>
            <a:off x="9412491" y="4174899"/>
            <a:ext cx="2448000" cy="2520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38100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Quicksand"/>
              </a:rPr>
              <a:t>B.A.U.M. Consult</a:t>
            </a:r>
            <a:b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Quicksand"/>
              </a:rPr>
            </a:b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Quicksand"/>
              </a:rPr>
              <a:t>GmbH</a:t>
            </a:r>
          </a:p>
        </p:txBody>
      </p:sp>
      <p:sp>
        <p:nvSpPr>
          <p:cNvPr id="14" name="Abgerundetes Rechteck 19">
            <a:extLst>
              <a:ext uri="{FF2B5EF4-FFF2-40B4-BE49-F238E27FC236}">
                <a16:creationId xmlns:a16="http://schemas.microsoft.com/office/drawing/2014/main" id="{1C0EBCB6-8680-246D-7A48-3CA9EF2CBFC6}"/>
              </a:ext>
            </a:extLst>
          </p:cNvPr>
          <p:cNvSpPr/>
          <p:nvPr/>
        </p:nvSpPr>
        <p:spPr bwMode="auto">
          <a:xfrm>
            <a:off x="9432384" y="1361999"/>
            <a:ext cx="2448000" cy="2520000"/>
          </a:xfrm>
          <a:prstGeom prst="roundRect">
            <a:avLst/>
          </a:prstGeom>
          <a:noFill/>
          <a:ln w="38100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Quicksand"/>
              </a:rPr>
              <a:t>BALM,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Quicksand"/>
              </a:rPr>
              <a:t>Referat F4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</p:txBody>
      </p:sp>
      <p:sp>
        <p:nvSpPr>
          <p:cNvPr id="15" name="Abgerundetes Rechteck 20">
            <a:extLst>
              <a:ext uri="{FF2B5EF4-FFF2-40B4-BE49-F238E27FC236}">
                <a16:creationId xmlns:a16="http://schemas.microsoft.com/office/drawing/2014/main" id="{C7150268-022F-790E-57E7-D294B77F7FB4}"/>
              </a:ext>
            </a:extLst>
          </p:cNvPr>
          <p:cNvSpPr/>
          <p:nvPr/>
        </p:nvSpPr>
        <p:spPr bwMode="auto">
          <a:xfrm>
            <a:off x="6613135" y="4174899"/>
            <a:ext cx="2448000" cy="2520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38100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Quicksand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Quicksand"/>
              </a:rPr>
              <a:t>TÜV Rheinland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Quicksand"/>
              </a:rPr>
              <a:t>Consulting GmbH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132972D-2A71-5D25-B332-478079102E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8965" y="1395771"/>
            <a:ext cx="1589213" cy="983798"/>
          </a:xfrm>
          <a:prstGeom prst="rect">
            <a:avLst/>
          </a:prstGeom>
        </p:spPr>
      </p:pic>
      <p:pic>
        <p:nvPicPr>
          <p:cNvPr id="17" name="Picture 4" descr="Logo">
            <a:extLst>
              <a:ext uri="{FF2B5EF4-FFF2-40B4-BE49-F238E27FC236}">
                <a16:creationId xmlns:a16="http://schemas.microsoft.com/office/drawing/2014/main" id="{BB7739FF-F921-287A-1F80-55DE275D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6989" y="1405101"/>
            <a:ext cx="1333097" cy="9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F53BD47-F8C0-9157-CBED-D8BB40BF41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963" y="4467116"/>
            <a:ext cx="1292344" cy="351673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5D96D675-2DF0-A202-614F-2DBF14FA5453}"/>
              </a:ext>
            </a:extLst>
          </p:cNvPr>
          <p:cNvSpPr txBox="1"/>
          <p:nvPr/>
        </p:nvSpPr>
        <p:spPr>
          <a:xfrm>
            <a:off x="9452220" y="2316032"/>
            <a:ext cx="2412000" cy="648072"/>
          </a:xfrm>
          <a:prstGeom prst="rect">
            <a:avLst/>
          </a:prstGeom>
          <a:solidFill>
            <a:srgbClr val="EF840F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cksand"/>
              </a:rPr>
              <a:t>Bewilligungsbehörde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343F08B-06B6-89BD-EF0A-8974C7CBDC96}"/>
              </a:ext>
            </a:extLst>
          </p:cNvPr>
          <p:cNvSpPr txBox="1"/>
          <p:nvPr/>
        </p:nvSpPr>
        <p:spPr>
          <a:xfrm>
            <a:off x="6632184" y="5111004"/>
            <a:ext cx="2412000" cy="648072"/>
          </a:xfrm>
          <a:prstGeom prst="rect">
            <a:avLst/>
          </a:prstGeom>
          <a:solidFill>
            <a:srgbClr val="EF840F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cksand"/>
              </a:rPr>
              <a:t>Fachliche Begleitung und Evaluation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DBC0455-B17D-EF28-4508-A69C85C70046}"/>
              </a:ext>
            </a:extLst>
          </p:cNvPr>
          <p:cNvSpPr txBox="1"/>
          <p:nvPr/>
        </p:nvSpPr>
        <p:spPr>
          <a:xfrm>
            <a:off x="9423410" y="5110848"/>
            <a:ext cx="2412000" cy="648072"/>
          </a:xfrm>
          <a:prstGeom prst="rect">
            <a:avLst/>
          </a:prstGeom>
          <a:solidFill>
            <a:srgbClr val="EF840F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cksand"/>
              </a:rPr>
              <a:t>Öffentlichkeitsarbeit und Vernetzung</a:t>
            </a:r>
          </a:p>
        </p:txBody>
      </p:sp>
      <p:pic>
        <p:nvPicPr>
          <p:cNvPr id="27" name="Grafik 26" descr="Ein Bild, das Text, Uhr, Messgerät enthält.&#10;&#10;Automatisch generierte Beschreibung">
            <a:extLst>
              <a:ext uri="{FF2B5EF4-FFF2-40B4-BE49-F238E27FC236}">
                <a16:creationId xmlns:a16="http://schemas.microsoft.com/office/drawing/2014/main" id="{E998FEB7-B050-383A-7E35-A6135989A6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67" y="4454153"/>
            <a:ext cx="1298800" cy="364636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00BCB5D6-068A-1304-822C-414440B4C732}"/>
              </a:ext>
            </a:extLst>
          </p:cNvPr>
          <p:cNvSpPr txBox="1"/>
          <p:nvPr/>
        </p:nvSpPr>
        <p:spPr>
          <a:xfrm>
            <a:off x="6627571" y="2297947"/>
            <a:ext cx="2412000" cy="648072"/>
          </a:xfrm>
          <a:prstGeom prst="rect">
            <a:avLst/>
          </a:prstGeom>
          <a:solidFill>
            <a:srgbClr val="EF840F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icksand"/>
              </a:rPr>
              <a:t>Fördermittelgeber</a:t>
            </a:r>
          </a:p>
        </p:txBody>
      </p:sp>
    </p:spTree>
    <p:extLst>
      <p:ext uri="{BB962C8B-B14F-4D97-AF65-F5344CB8AC3E}">
        <p14:creationId xmlns:p14="http://schemas.microsoft.com/office/powerpoint/2010/main" val="304612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5E72F787-89C5-FD05-AACD-E22376EE2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3" r="-96"/>
          <a:stretch/>
        </p:blipFill>
        <p:spPr>
          <a:xfrm flipH="1">
            <a:off x="-690" y="0"/>
            <a:ext cx="6095994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88742"/>
            <a:ext cx="6096689" cy="4269258"/>
            <a:chOff x="-689" y="-37225"/>
            <a:chExt cx="3239590" cy="2581333"/>
          </a:xfrm>
          <a:solidFill>
            <a:srgbClr val="ED9400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EFB18478-C60D-C473-981A-46D1DBB4D1BA}"/>
              </a:ext>
            </a:extLst>
          </p:cNvPr>
          <p:cNvSpPr txBox="1">
            <a:spLocks/>
          </p:cNvSpPr>
          <p:nvPr/>
        </p:nvSpPr>
        <p:spPr>
          <a:xfrm>
            <a:off x="321821" y="2588743"/>
            <a:ext cx="5691049" cy="353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4800" spc="-150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Förderprogramm </a:t>
            </a:r>
          </a:p>
          <a:p>
            <a:pPr>
              <a:lnSpc>
                <a:spcPct val="100000"/>
              </a:lnSpc>
            </a:pPr>
            <a:r>
              <a:rPr lang="de-DE" sz="4800" spc="-150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Betriebliches </a:t>
            </a:r>
            <a:r>
              <a:rPr lang="de-DE" sz="4800" spc="-150" dirty="0">
                <a:solidFill>
                  <a:schemeClr val="bg1">
                    <a:lumMod val="95000"/>
                  </a:schemeClr>
                </a:solidFill>
                <a:latin typeface="Quicksand"/>
                <a:cs typeface="Vijaya" panose="020B0502040204020203" pitchFamily="18" charset="0"/>
              </a:rPr>
              <a:t>Mobilitätsmanagement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16C52C4-1B19-F6EE-96FA-2B7856C3392F}"/>
              </a:ext>
            </a:extLst>
          </p:cNvPr>
          <p:cNvGrpSpPr/>
          <p:nvPr/>
        </p:nvGrpSpPr>
        <p:grpSpPr>
          <a:xfrm>
            <a:off x="6048198" y="1625420"/>
            <a:ext cx="6313968" cy="1323763"/>
            <a:chOff x="6048198" y="1643004"/>
            <a:chExt cx="6313968" cy="1323763"/>
          </a:xfrm>
        </p:grpSpPr>
        <p:sp>
          <p:nvSpPr>
            <p:cNvPr id="31" name="Titel 1">
              <a:extLst>
                <a:ext uri="{FF2B5EF4-FFF2-40B4-BE49-F238E27FC236}">
                  <a16:creationId xmlns:a16="http://schemas.microsoft.com/office/drawing/2014/main" id="{B5444421-5E84-2692-7183-4FFCB7023680}"/>
                </a:ext>
              </a:extLst>
            </p:cNvPr>
            <p:cNvSpPr txBox="1">
              <a:spLocks/>
            </p:cNvSpPr>
            <p:nvPr/>
          </p:nvSpPr>
          <p:spPr>
            <a:xfrm>
              <a:off x="6379072" y="1643004"/>
              <a:ext cx="5812928" cy="432000"/>
            </a:xfrm>
            <a:prstGeom prst="rect">
              <a:avLst/>
            </a:prstGeom>
            <a:solidFill>
              <a:srgbClr val="362C8D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  <a:latin typeface="Quicksand"/>
                </a:rPr>
                <a:t>Für Einsteiger: </a:t>
              </a: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Quicksand"/>
                  <a:cs typeface="Vijaya" panose="020B0502040204020203" pitchFamily="18" charset="0"/>
                </a:rPr>
                <a:t>Initialförderung</a:t>
              </a: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F26A6CAB-9AAC-3076-EA04-77359EE8EFF4}"/>
                </a:ext>
              </a:extLst>
            </p:cNvPr>
            <p:cNvSpPr txBox="1"/>
            <p:nvPr/>
          </p:nvSpPr>
          <p:spPr>
            <a:xfrm>
              <a:off x="6048198" y="2082229"/>
              <a:ext cx="6313968" cy="884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2313" lvl="1" indent="-457200">
                <a:lnSpc>
                  <a:spcPct val="110000"/>
                </a:lnSpc>
                <a:buClr>
                  <a:srgbClr val="362C8D"/>
                </a:buClr>
                <a:buFont typeface="Symbol" panose="05050102010706020507" pitchFamily="18" charset="2"/>
                <a:buChar char="-"/>
                <a:tabLst>
                  <a:tab pos="449263" algn="l"/>
                </a:tabLst>
              </a:pPr>
              <a:r>
                <a:rPr lang="de-DE" sz="2400" dirty="0">
                  <a:latin typeface="Quicksand"/>
                </a:rPr>
                <a:t>Nachhaltige Mobilitätskonzepte mit Unterstützung durch  Berater:innen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FF27664-CFA0-1098-7220-F2D63130B16A}"/>
              </a:ext>
            </a:extLst>
          </p:cNvPr>
          <p:cNvGrpSpPr/>
          <p:nvPr/>
        </p:nvGrpSpPr>
        <p:grpSpPr>
          <a:xfrm>
            <a:off x="6095307" y="3176514"/>
            <a:ext cx="6096693" cy="1328573"/>
            <a:chOff x="6095307" y="3408460"/>
            <a:chExt cx="6096693" cy="1328573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C1D0A8A-AF67-75C7-BA45-5144D42756D8}"/>
                </a:ext>
              </a:extLst>
            </p:cNvPr>
            <p:cNvSpPr txBox="1"/>
            <p:nvPr/>
          </p:nvSpPr>
          <p:spPr>
            <a:xfrm>
              <a:off x="6095307" y="3852495"/>
              <a:ext cx="6096693" cy="884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2313" lvl="1" indent="-457200">
                <a:lnSpc>
                  <a:spcPct val="110000"/>
                </a:lnSpc>
                <a:buClr>
                  <a:srgbClr val="E10677"/>
                </a:buClr>
                <a:buFont typeface="Symbol" panose="05050102010706020507" pitchFamily="18" charset="2"/>
                <a:buChar char="-"/>
                <a:tabLst>
                  <a:tab pos="449263" algn="l"/>
                </a:tabLst>
              </a:pPr>
              <a:r>
                <a:rPr lang="de-DE" sz="2400" dirty="0">
                  <a:latin typeface="Quicksand"/>
                </a:rPr>
                <a:t>Maßnahmen rund um Radverkehr, Elektromobilität und digitale Tools</a:t>
              </a:r>
            </a:p>
          </p:txBody>
        </p:sp>
        <p:sp>
          <p:nvSpPr>
            <p:cNvPr id="13" name="Titel 1">
              <a:extLst>
                <a:ext uri="{FF2B5EF4-FFF2-40B4-BE49-F238E27FC236}">
                  <a16:creationId xmlns:a16="http://schemas.microsoft.com/office/drawing/2014/main" id="{B155850B-C88D-7298-4A03-9F777ABBE675}"/>
                </a:ext>
              </a:extLst>
            </p:cNvPr>
            <p:cNvSpPr txBox="1">
              <a:spLocks/>
            </p:cNvSpPr>
            <p:nvPr/>
          </p:nvSpPr>
          <p:spPr>
            <a:xfrm>
              <a:off x="6417812" y="3408460"/>
              <a:ext cx="5774188" cy="432000"/>
            </a:xfrm>
            <a:prstGeom prst="rect">
              <a:avLst/>
            </a:prstGeom>
            <a:solidFill>
              <a:srgbClr val="E10677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de-DE" sz="2400" dirty="0">
                  <a:solidFill>
                    <a:schemeClr val="bg1"/>
                  </a:solidFill>
                  <a:latin typeface="Quicksand"/>
                </a:rPr>
                <a:t>Für Umsetzer</a:t>
              </a:r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  <a:latin typeface="Quicksand"/>
                </a:rPr>
                <a:t>: </a:t>
              </a: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Quicksand"/>
                  <a:cs typeface="Vijaya" panose="020B0502040204020203" pitchFamily="18" charset="0"/>
                </a:rPr>
                <a:t>Breitenförderung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CD3A107-21FF-639B-8342-418536CB35A0}"/>
              </a:ext>
            </a:extLst>
          </p:cNvPr>
          <p:cNvGrpSpPr/>
          <p:nvPr/>
        </p:nvGrpSpPr>
        <p:grpSpPr>
          <a:xfrm>
            <a:off x="6095304" y="4742462"/>
            <a:ext cx="6096696" cy="2071813"/>
            <a:chOff x="6096000" y="4880978"/>
            <a:chExt cx="6096696" cy="2071813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86BB96BB-7BB0-AE4B-5FA9-A67084395A8C}"/>
                </a:ext>
              </a:extLst>
            </p:cNvPr>
            <p:cNvSpPr txBox="1"/>
            <p:nvPr/>
          </p:nvSpPr>
          <p:spPr>
            <a:xfrm>
              <a:off x="6096000" y="5323434"/>
              <a:ext cx="6096696" cy="1629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2313" lvl="1" indent="-457200">
                <a:lnSpc>
                  <a:spcPct val="110000"/>
                </a:lnSpc>
                <a:buClr>
                  <a:srgbClr val="A09472"/>
                </a:buClr>
                <a:buFont typeface="Symbol" panose="05050102010706020507" pitchFamily="18" charset="2"/>
                <a:buChar char="-"/>
                <a:tabLst>
                  <a:tab pos="449263" algn="l"/>
                </a:tabLst>
              </a:pPr>
              <a:r>
                <a:rPr lang="de-DE" sz="2400" dirty="0">
                  <a:latin typeface="Quicksand"/>
                </a:rPr>
                <a:t>Innovative Konzepte mit Demonstrationscharakter </a:t>
              </a:r>
              <a:br>
                <a:rPr lang="de-DE" sz="2400" dirty="0">
                  <a:latin typeface="Quicksand"/>
                </a:rPr>
              </a:br>
              <a:r>
                <a:rPr lang="de-DE" i="1" dirty="0">
                  <a:latin typeface="Quicksand"/>
                </a:rPr>
                <a:t>(Frist 1. Förderaufruf zum 31.08.2023 abgelaufen)</a:t>
              </a:r>
            </a:p>
            <a:p>
              <a:pPr marL="722313" lvl="1" indent="-457200">
                <a:lnSpc>
                  <a:spcPct val="110000"/>
                </a:lnSpc>
                <a:buClr>
                  <a:srgbClr val="A09472"/>
                </a:buClr>
                <a:buFont typeface="Symbol" panose="05050102010706020507" pitchFamily="18" charset="2"/>
                <a:buChar char="-"/>
                <a:tabLst>
                  <a:tab pos="449263" algn="l"/>
                </a:tabLst>
              </a:pPr>
              <a:r>
                <a:rPr lang="de-DE" sz="2400" dirty="0">
                  <a:latin typeface="Quicksand"/>
                </a:rPr>
                <a:t>2. Förderaufruf für 2024 in Planung</a:t>
              </a:r>
            </a:p>
          </p:txBody>
        </p:sp>
        <p:sp>
          <p:nvSpPr>
            <p:cNvPr id="21" name="Titel 1">
              <a:extLst>
                <a:ext uri="{FF2B5EF4-FFF2-40B4-BE49-F238E27FC236}">
                  <a16:creationId xmlns:a16="http://schemas.microsoft.com/office/drawing/2014/main" id="{CB39107E-2F6F-F96C-EADE-35A624BDB8FB}"/>
                </a:ext>
              </a:extLst>
            </p:cNvPr>
            <p:cNvSpPr txBox="1">
              <a:spLocks/>
            </p:cNvSpPr>
            <p:nvPr/>
          </p:nvSpPr>
          <p:spPr>
            <a:xfrm>
              <a:off x="6417812" y="4880978"/>
              <a:ext cx="5774188" cy="432000"/>
            </a:xfrm>
            <a:prstGeom prst="rect">
              <a:avLst/>
            </a:prstGeom>
            <a:solidFill>
              <a:srgbClr val="A09472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de-DE" sz="2400" spc="-50" dirty="0">
                  <a:solidFill>
                    <a:schemeClr val="bg1"/>
                  </a:solidFill>
                  <a:latin typeface="Quicksand"/>
                </a:rPr>
                <a:t>Für komplexe Vorhaben</a:t>
              </a:r>
              <a:r>
                <a:rPr lang="de-DE" sz="2400" spc="-50" dirty="0">
                  <a:solidFill>
                    <a:schemeClr val="bg1">
                      <a:lumMod val="95000"/>
                    </a:schemeClr>
                  </a:solidFill>
                  <a:latin typeface="Quicksand"/>
                </a:rPr>
                <a:t>: </a:t>
              </a:r>
              <a:r>
                <a:rPr lang="de-DE" sz="2400" b="1" spc="-50" dirty="0">
                  <a:solidFill>
                    <a:schemeClr val="bg1">
                      <a:lumMod val="95000"/>
                    </a:schemeClr>
                  </a:solidFill>
                  <a:latin typeface="Quicksand"/>
                  <a:cs typeface="Vijaya" panose="020B0502040204020203" pitchFamily="18" charset="0"/>
                </a:rPr>
                <a:t>Innovationsförderung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A8AC6EA-78EF-4880-E4E2-8F78C8E3118B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0EA70B7-FE98-E1BF-1DC7-D021C950E051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7B2280C5-FE73-99F9-5BE5-3FDA1C10D62F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64109730-F39C-B523-9321-9F1BD99E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2816551-70B2-AC21-6936-92D0F619E865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EAD9D06B-FAE4-A4E4-CEF4-90442974E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FB1D767C-9EA4-39C9-F141-468CEE22547E}"/>
              </a:ext>
            </a:extLst>
          </p:cNvPr>
          <p:cNvSpPr txBox="1"/>
          <p:nvPr/>
        </p:nvSpPr>
        <p:spPr>
          <a:xfrm>
            <a:off x="6095304" y="917370"/>
            <a:ext cx="6096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EF840F"/>
                </a:solidFill>
              </a:rPr>
              <a:t>////////////////////////////////////////////////////////////////////////////</a:t>
            </a:r>
            <a:endParaRPr lang="en-GB" sz="1600" dirty="0">
              <a:solidFill>
                <a:srgbClr val="EF840F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57EF4F-0886-1236-BDAA-9877B4B819A8}"/>
              </a:ext>
            </a:extLst>
          </p:cNvPr>
          <p:cNvSpPr txBox="1"/>
          <p:nvPr/>
        </p:nvSpPr>
        <p:spPr>
          <a:xfrm>
            <a:off x="6095304" y="274269"/>
            <a:ext cx="6096696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000" dirty="0">
                <a:latin typeface="Quicksand"/>
              </a:rPr>
              <a:t>Drei Förderschwerpunkte</a:t>
            </a:r>
          </a:p>
        </p:txBody>
      </p:sp>
    </p:spTree>
    <p:extLst>
      <p:ext uri="{BB962C8B-B14F-4D97-AF65-F5344CB8AC3E}">
        <p14:creationId xmlns:p14="http://schemas.microsoft.com/office/powerpoint/2010/main" val="154164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D11E737D-73F0-30ED-6B84-3136F16FB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r="-96"/>
          <a:stretch/>
        </p:blipFill>
        <p:spPr>
          <a:xfrm flipH="1">
            <a:off x="-10217" y="0"/>
            <a:ext cx="12202216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88742"/>
            <a:ext cx="6096689" cy="4269258"/>
            <a:chOff x="-689" y="-37225"/>
            <a:chExt cx="3239590" cy="2581333"/>
          </a:xfrm>
          <a:solidFill>
            <a:srgbClr val="362C8D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CA62DE0E-E5D0-74A3-AABF-41149B46AF0B}"/>
              </a:ext>
            </a:extLst>
          </p:cNvPr>
          <p:cNvSpPr txBox="1">
            <a:spLocks/>
          </p:cNvSpPr>
          <p:nvPr/>
        </p:nvSpPr>
        <p:spPr>
          <a:xfrm>
            <a:off x="321821" y="2588743"/>
            <a:ext cx="5691049" cy="353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3600" spc="-150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Erstberatung für Einsteiger:</a:t>
            </a:r>
          </a:p>
          <a:p>
            <a:pPr>
              <a:lnSpc>
                <a:spcPct val="100000"/>
              </a:lnSpc>
            </a:pPr>
            <a:r>
              <a:rPr lang="de-DE" sz="4800" spc="-150" dirty="0">
                <a:solidFill>
                  <a:schemeClr val="bg1">
                    <a:lumMod val="95000"/>
                  </a:schemeClr>
                </a:solidFill>
                <a:latin typeface="Quicksand"/>
                <a:cs typeface="Vijaya" panose="020B0502040204020203" pitchFamily="18" charset="0"/>
              </a:rPr>
              <a:t>Die Initialförderung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CE7498E-5991-2604-E785-96F4A78BF8F9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085FA8C-9716-65D3-9972-39EDE0E3C00E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4FCFB07-1103-56F7-2FAE-2F40AFBB5B69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16623D6F-7ACE-4FE6-D4F4-6AFB72461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03BE478-9590-53B9-C813-15BF86E7278B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77A17ED-28BD-063F-6E91-EBE2A514B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3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47559D84-553E-D3A2-16D1-F0876BB78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19" b="26427"/>
          <a:stretch/>
        </p:blipFill>
        <p:spPr>
          <a:xfrm flipH="1">
            <a:off x="-1" y="1512672"/>
            <a:ext cx="6095997" cy="5345328"/>
          </a:xfrm>
          <a:prstGeom prst="rect">
            <a:avLst/>
          </a:prstGeom>
        </p:spPr>
      </p:pic>
      <p:pic>
        <p:nvPicPr>
          <p:cNvPr id="2" name="Grafik 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0391EC46-429A-83F4-7063-D628A11B5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1" t="24479" r="4794" b="7819"/>
          <a:stretch/>
        </p:blipFill>
        <p:spPr>
          <a:xfrm flipH="1">
            <a:off x="-693" y="-818"/>
            <a:ext cx="6096689" cy="624075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88742"/>
            <a:ext cx="6096689" cy="4269258"/>
            <a:chOff x="-689" y="-37225"/>
            <a:chExt cx="3239590" cy="2581333"/>
          </a:xfrm>
          <a:solidFill>
            <a:srgbClr val="362C8D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CA62DE0E-E5D0-74A3-AABF-41149B46AF0B}"/>
              </a:ext>
            </a:extLst>
          </p:cNvPr>
          <p:cNvSpPr txBox="1">
            <a:spLocks/>
          </p:cNvSpPr>
          <p:nvPr/>
        </p:nvSpPr>
        <p:spPr>
          <a:xfrm>
            <a:off x="321821" y="2588743"/>
            <a:ext cx="5691049" cy="353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3600" spc="-150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Erstberatung für Einsteiger:</a:t>
            </a:r>
          </a:p>
          <a:p>
            <a:pPr>
              <a:lnSpc>
                <a:spcPct val="100000"/>
              </a:lnSpc>
            </a:pPr>
            <a:r>
              <a:rPr lang="de-DE" sz="4800" spc="-150" dirty="0">
                <a:solidFill>
                  <a:schemeClr val="bg1">
                    <a:lumMod val="95000"/>
                  </a:schemeClr>
                </a:solidFill>
                <a:latin typeface="Quicksand"/>
                <a:cs typeface="Vijaya" panose="020B0502040204020203" pitchFamily="18" charset="0"/>
              </a:rPr>
              <a:t>Die Initialförderung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E9F0FFC-C803-41D4-99D2-0570FD9EE819}"/>
              </a:ext>
            </a:extLst>
          </p:cNvPr>
          <p:cNvSpPr txBox="1"/>
          <p:nvPr/>
        </p:nvSpPr>
        <p:spPr>
          <a:xfrm>
            <a:off x="7179949" y="1849000"/>
            <a:ext cx="4870162" cy="485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latin typeface="Quicksand"/>
              </a:rPr>
              <a:t>Kleine und mittlere Unternehmen (KMU) bis 250 Mitarbeitende</a:t>
            </a:r>
          </a:p>
          <a:p>
            <a:pPr>
              <a:spcBef>
                <a:spcPts val="2000"/>
              </a:spcBef>
            </a:pPr>
            <a:r>
              <a:rPr lang="de-DE" sz="2200" dirty="0">
                <a:latin typeface="Quicksand"/>
              </a:rPr>
              <a:t>Erstberatung: Kein Vorwissen notwendig</a:t>
            </a:r>
          </a:p>
          <a:p>
            <a:pPr>
              <a:spcBef>
                <a:spcPts val="2000"/>
              </a:spcBef>
            </a:pPr>
            <a:endParaRPr lang="de-DE" sz="2200" dirty="0">
              <a:latin typeface="Quicksand"/>
            </a:endParaRPr>
          </a:p>
          <a:p>
            <a:pPr>
              <a:spcBef>
                <a:spcPts val="2000"/>
              </a:spcBef>
            </a:pPr>
            <a:r>
              <a:rPr lang="de-DE" sz="2200" b="0" i="0" u="none" strike="noStrike" baseline="0" dirty="0">
                <a:latin typeface="Quicksand-Light"/>
              </a:rPr>
              <a:t>Erstellung nachhaltiger </a:t>
            </a:r>
            <a:r>
              <a:rPr lang="de-DE" sz="2200" b="1" i="0" u="none" strike="noStrike" baseline="0" dirty="0">
                <a:latin typeface="Quicksand-Light"/>
              </a:rPr>
              <a:t>Mobilitätskonzepte </a:t>
            </a:r>
            <a:r>
              <a:rPr lang="de-DE" sz="2200" b="0" i="0" u="none" strike="noStrike" baseline="0" dirty="0">
                <a:latin typeface="Quicksand-Light"/>
              </a:rPr>
              <a:t>durch Beraterinnen und Berater aus dem </a:t>
            </a:r>
            <a:r>
              <a:rPr lang="de-DE" sz="2200" b="1" i="0" u="none" strike="noStrike" baseline="0" dirty="0">
                <a:latin typeface="Quicksand-Light"/>
              </a:rPr>
              <a:t>Beratungspool</a:t>
            </a:r>
          </a:p>
          <a:p>
            <a:pPr>
              <a:spcBef>
                <a:spcPts val="2000"/>
              </a:spcBef>
            </a:pPr>
            <a:endParaRPr lang="de-DE" sz="2400" b="1" dirty="0">
              <a:latin typeface="Quicksand-Light"/>
            </a:endParaRPr>
          </a:p>
          <a:p>
            <a:pPr>
              <a:spcBef>
                <a:spcPts val="2000"/>
              </a:spcBef>
            </a:pPr>
            <a:r>
              <a:rPr lang="de-DE" sz="2200" b="0" i="0" dirty="0">
                <a:effectLst/>
                <a:latin typeface="Quicksand"/>
              </a:rPr>
              <a:t>Förderung von Beratungskosten bis zu </a:t>
            </a:r>
            <a:r>
              <a:rPr lang="de-DE" sz="2200" b="1" i="0" dirty="0">
                <a:effectLst/>
                <a:latin typeface="Quicksand"/>
              </a:rPr>
              <a:t>5.000 €</a:t>
            </a:r>
            <a:endParaRPr lang="de-DE" sz="2200" dirty="0">
              <a:latin typeface="Quicksand"/>
            </a:endParaRPr>
          </a:p>
        </p:txBody>
      </p:sp>
      <p:pic>
        <p:nvPicPr>
          <p:cNvPr id="31" name="Grafik 30" descr="Kommentar (wichtig) mit einfarbiger Füllung">
            <a:extLst>
              <a:ext uri="{FF2B5EF4-FFF2-40B4-BE49-F238E27FC236}">
                <a16:creationId xmlns:a16="http://schemas.microsoft.com/office/drawing/2014/main" id="{52365087-1105-93A3-AF29-63CDBA347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1914" y="2588742"/>
            <a:ext cx="914400" cy="914400"/>
          </a:xfrm>
          <a:prstGeom prst="rect">
            <a:avLst/>
          </a:prstGeom>
        </p:spPr>
      </p:pic>
      <p:pic>
        <p:nvPicPr>
          <p:cNvPr id="32" name="Grafik 31" descr="Kommentar Like Silhouette">
            <a:extLst>
              <a:ext uri="{FF2B5EF4-FFF2-40B4-BE49-F238E27FC236}">
                <a16:creationId xmlns:a16="http://schemas.microsoft.com/office/drawing/2014/main" id="{0AA0A525-B3E5-DA98-3291-31886CFFD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1916" y="1791380"/>
            <a:ext cx="914400" cy="91440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1601E62-6DEA-68F0-C1D2-B2DDB02B150C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77DDF56-41FE-707E-3108-D178A3C99DCE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4AFAEFFC-7F2B-FB4A-B312-EA177AEF19E4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D5ED90D7-8471-C129-6638-1E670CD18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85661A43-EC3E-CEEC-07B9-9818CA39F66C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8C1E266C-D448-2CEE-D288-70A8BFADA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4C481AFB-1C0A-3D8E-025E-EDFCCCFBBC67}"/>
              </a:ext>
            </a:extLst>
          </p:cNvPr>
          <p:cNvSpPr txBox="1"/>
          <p:nvPr/>
        </p:nvSpPr>
        <p:spPr>
          <a:xfrm>
            <a:off x="6095304" y="917370"/>
            <a:ext cx="6096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362C8D"/>
                </a:solidFill>
              </a:rPr>
              <a:t>////////////////////////////////////////////////////////////////////////////</a:t>
            </a:r>
            <a:endParaRPr lang="en-GB" sz="1600" dirty="0">
              <a:solidFill>
                <a:srgbClr val="362C8D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70789A-3776-867D-D137-D52C24B7A294}"/>
              </a:ext>
            </a:extLst>
          </p:cNvPr>
          <p:cNvSpPr txBox="1"/>
          <p:nvPr/>
        </p:nvSpPr>
        <p:spPr>
          <a:xfrm>
            <a:off x="6095304" y="274269"/>
            <a:ext cx="6096696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000" dirty="0">
                <a:latin typeface="Quicksand"/>
              </a:rPr>
              <a:t>Eckdaten zur Förderung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4E14748-B543-7A5D-412F-78B77902A347}"/>
              </a:ext>
            </a:extLst>
          </p:cNvPr>
          <p:cNvSpPr txBox="1">
            <a:spLocks/>
          </p:cNvSpPr>
          <p:nvPr/>
        </p:nvSpPr>
        <p:spPr>
          <a:xfrm>
            <a:off x="6131431" y="1363200"/>
            <a:ext cx="5918680" cy="432000"/>
          </a:xfrm>
          <a:prstGeom prst="rect">
            <a:avLst/>
          </a:prstGeom>
          <a:solidFill>
            <a:srgbClr val="362C8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Wer wird gefördert? </a:t>
            </a:r>
            <a:endParaRPr lang="de-DE" sz="2400" b="1" dirty="0">
              <a:solidFill>
                <a:schemeClr val="bg1">
                  <a:lumMod val="95000"/>
                </a:schemeClr>
              </a:solidFill>
              <a:latin typeface="Quicksand"/>
              <a:cs typeface="Vijaya" panose="020B0502040204020203" pitchFamily="18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0CB79C1-C377-A720-0694-C6F4C8327D4C}"/>
              </a:ext>
            </a:extLst>
          </p:cNvPr>
          <p:cNvSpPr txBox="1">
            <a:spLocks/>
          </p:cNvSpPr>
          <p:nvPr/>
        </p:nvSpPr>
        <p:spPr>
          <a:xfrm>
            <a:off x="6184307" y="3435856"/>
            <a:ext cx="5865804" cy="432000"/>
          </a:xfrm>
          <a:prstGeom prst="rect">
            <a:avLst/>
          </a:prstGeom>
          <a:solidFill>
            <a:srgbClr val="362C8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Was wird gefördert? </a:t>
            </a:r>
            <a:endParaRPr lang="de-DE" sz="2400" b="1" dirty="0">
              <a:solidFill>
                <a:schemeClr val="bg1">
                  <a:lumMod val="95000"/>
                </a:schemeClr>
              </a:solidFill>
              <a:latin typeface="Quicksand"/>
              <a:cs typeface="Vijaya" panose="020B0502040204020203" pitchFamily="18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5B0ACC5-0828-A020-A98B-4ED1B0E73148}"/>
              </a:ext>
            </a:extLst>
          </p:cNvPr>
          <p:cNvSpPr txBox="1">
            <a:spLocks/>
          </p:cNvSpPr>
          <p:nvPr/>
        </p:nvSpPr>
        <p:spPr>
          <a:xfrm>
            <a:off x="6206979" y="5361751"/>
            <a:ext cx="5843132" cy="432000"/>
          </a:xfrm>
          <a:prstGeom prst="rect">
            <a:avLst/>
          </a:prstGeom>
          <a:solidFill>
            <a:srgbClr val="362C8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Wie viel wird gefördert? </a:t>
            </a:r>
            <a:endParaRPr lang="de-DE" sz="2400" b="1" dirty="0">
              <a:solidFill>
                <a:schemeClr val="bg1">
                  <a:lumMod val="95000"/>
                </a:schemeClr>
              </a:solidFill>
              <a:latin typeface="Quicksand"/>
              <a:cs typeface="Vijaya" panose="020B0502040204020203" pitchFamily="18" charset="0"/>
            </a:endParaRPr>
          </a:p>
        </p:txBody>
      </p:sp>
      <p:pic>
        <p:nvPicPr>
          <p:cNvPr id="16" name="Grafik 15" descr="Klemmbrett Silhouette">
            <a:extLst>
              <a:ext uri="{FF2B5EF4-FFF2-40B4-BE49-F238E27FC236}">
                <a16:creationId xmlns:a16="http://schemas.microsoft.com/office/drawing/2014/main" id="{7E2DFEF2-49C4-F832-F852-6B48DBD83B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80771" y="3966806"/>
            <a:ext cx="914400" cy="914400"/>
          </a:xfrm>
          <a:prstGeom prst="rect">
            <a:avLst/>
          </a:prstGeom>
        </p:spPr>
      </p:pic>
      <p:pic>
        <p:nvPicPr>
          <p:cNvPr id="17" name="Grafik 16" descr="Münzen Silhouette">
            <a:extLst>
              <a:ext uri="{FF2B5EF4-FFF2-40B4-BE49-F238E27FC236}">
                <a16:creationId xmlns:a16="http://schemas.microsoft.com/office/drawing/2014/main" id="{131FB808-3657-52A0-5B9E-973B62B73E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65545" y="57916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47559D84-553E-D3A2-16D1-F0876BB78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19" b="26427"/>
          <a:stretch/>
        </p:blipFill>
        <p:spPr>
          <a:xfrm flipH="1">
            <a:off x="-1" y="1512672"/>
            <a:ext cx="6095997" cy="5345328"/>
          </a:xfrm>
          <a:prstGeom prst="rect">
            <a:avLst/>
          </a:prstGeom>
        </p:spPr>
      </p:pic>
      <p:pic>
        <p:nvPicPr>
          <p:cNvPr id="2" name="Grafik 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0391EC46-429A-83F4-7063-D628A11B5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1" t="24479" r="4794" b="7819"/>
          <a:stretch/>
        </p:blipFill>
        <p:spPr>
          <a:xfrm flipH="1">
            <a:off x="-693" y="-818"/>
            <a:ext cx="6096689" cy="624075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88742"/>
            <a:ext cx="6096689" cy="4269258"/>
            <a:chOff x="-689" y="-37225"/>
            <a:chExt cx="3239590" cy="2581333"/>
          </a:xfrm>
          <a:solidFill>
            <a:srgbClr val="362C8D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CA62DE0E-E5D0-74A3-AABF-41149B46AF0B}"/>
              </a:ext>
            </a:extLst>
          </p:cNvPr>
          <p:cNvSpPr txBox="1">
            <a:spLocks/>
          </p:cNvSpPr>
          <p:nvPr/>
        </p:nvSpPr>
        <p:spPr>
          <a:xfrm>
            <a:off x="321821" y="2588743"/>
            <a:ext cx="5691049" cy="353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3600" spc="-150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Erstberatung für Einsteiger:</a:t>
            </a:r>
          </a:p>
          <a:p>
            <a:pPr>
              <a:lnSpc>
                <a:spcPct val="100000"/>
              </a:lnSpc>
            </a:pPr>
            <a:r>
              <a:rPr lang="de-DE" sz="4800" spc="-150" dirty="0">
                <a:solidFill>
                  <a:schemeClr val="bg1">
                    <a:lumMod val="95000"/>
                  </a:schemeClr>
                </a:solidFill>
                <a:latin typeface="Quicksand"/>
                <a:cs typeface="Vijaya" panose="020B0502040204020203" pitchFamily="18" charset="0"/>
              </a:rPr>
              <a:t>Die Initialförderung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1601E62-6DEA-68F0-C1D2-B2DDB02B150C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77DDF56-41FE-707E-3108-D178A3C99DCE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4AFAEFFC-7F2B-FB4A-B312-EA177AEF19E4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D5ED90D7-8471-C129-6638-1E670CD18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85661A43-EC3E-CEEC-07B9-9818CA39F66C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8C1E266C-D448-2CEE-D288-70A8BFADA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4C481AFB-1C0A-3D8E-025E-EDFCCCFBBC67}"/>
              </a:ext>
            </a:extLst>
          </p:cNvPr>
          <p:cNvSpPr txBox="1"/>
          <p:nvPr/>
        </p:nvSpPr>
        <p:spPr>
          <a:xfrm>
            <a:off x="6095304" y="917370"/>
            <a:ext cx="6096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362C8D"/>
                </a:solidFill>
              </a:rPr>
              <a:t>////////////////////////////////////////////////////////////////////////////</a:t>
            </a:r>
            <a:endParaRPr lang="en-GB" sz="1600" dirty="0">
              <a:solidFill>
                <a:srgbClr val="362C8D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70789A-3776-867D-D137-D52C24B7A294}"/>
              </a:ext>
            </a:extLst>
          </p:cNvPr>
          <p:cNvSpPr txBox="1"/>
          <p:nvPr/>
        </p:nvSpPr>
        <p:spPr>
          <a:xfrm>
            <a:off x="6095304" y="274269"/>
            <a:ext cx="6096696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000" dirty="0">
                <a:latin typeface="Quicksand"/>
              </a:rPr>
              <a:t>Der Weg zur Förderung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4E14748-B543-7A5D-412F-78B77902A347}"/>
              </a:ext>
            </a:extLst>
          </p:cNvPr>
          <p:cNvSpPr txBox="1">
            <a:spLocks/>
          </p:cNvSpPr>
          <p:nvPr/>
        </p:nvSpPr>
        <p:spPr>
          <a:xfrm>
            <a:off x="6131431" y="1363200"/>
            <a:ext cx="5918680" cy="432000"/>
          </a:xfrm>
          <a:prstGeom prst="rect">
            <a:avLst/>
          </a:prstGeom>
          <a:solidFill>
            <a:srgbClr val="362C8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latin typeface="Quicksand"/>
              </a:rPr>
              <a:t>Wie wird beantragt?</a:t>
            </a:r>
            <a:endParaRPr lang="de-DE" sz="2400" b="1" dirty="0">
              <a:solidFill>
                <a:schemeClr val="bg1">
                  <a:lumMod val="95000"/>
                </a:schemeClr>
              </a:solidFill>
              <a:latin typeface="Quicksand"/>
              <a:cs typeface="Vijaya" panose="020B0502040204020203" pitchFamily="18" charset="0"/>
            </a:endParaRPr>
          </a:p>
        </p:txBody>
      </p:sp>
      <p:pic>
        <p:nvPicPr>
          <p:cNvPr id="12" name="Grafik 11" descr="Uhr mit einfarbiger Füllung">
            <a:extLst>
              <a:ext uri="{FF2B5EF4-FFF2-40B4-BE49-F238E27FC236}">
                <a16:creationId xmlns:a16="http://schemas.microsoft.com/office/drawing/2014/main" id="{F8F94721-3585-8542-A612-4E71D9CA8F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6539" y="4838702"/>
            <a:ext cx="770789" cy="770789"/>
          </a:xfrm>
          <a:prstGeom prst="rect">
            <a:avLst/>
          </a:prstGeom>
        </p:spPr>
      </p:pic>
      <p:pic>
        <p:nvPicPr>
          <p:cNvPr id="18" name="Grafik 17" descr="Klemmbrett teilweise angekreuzt mit einfarbiger Füllung">
            <a:extLst>
              <a:ext uri="{FF2B5EF4-FFF2-40B4-BE49-F238E27FC236}">
                <a16:creationId xmlns:a16="http://schemas.microsoft.com/office/drawing/2014/main" id="{E55ECFFE-D5CC-29D7-8896-FADAAED7A1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0446" y="1896608"/>
            <a:ext cx="914400" cy="9144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1BE80F4-D787-42F9-51D4-7A8B95F21B16}"/>
              </a:ext>
            </a:extLst>
          </p:cNvPr>
          <p:cNvSpPr txBox="1"/>
          <p:nvPr/>
        </p:nvSpPr>
        <p:spPr>
          <a:xfrm>
            <a:off x="7179949" y="1989673"/>
            <a:ext cx="4870162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buFont typeface="+mj-lt"/>
              <a:buAutoNum type="arabicPeriod"/>
            </a:pPr>
            <a:r>
              <a:rPr lang="de-DE" sz="2200" dirty="0">
                <a:latin typeface="Quicksand"/>
              </a:rPr>
              <a:t>Digitales Antragsformular über  </a:t>
            </a:r>
            <a:br>
              <a:rPr lang="de-DE" sz="2200" dirty="0">
                <a:latin typeface="Quicksand"/>
              </a:rPr>
            </a:br>
            <a:r>
              <a:rPr lang="de-DE" sz="2200" dirty="0" err="1">
                <a:latin typeface="Quicksand"/>
              </a:rPr>
              <a:t>easyOnline</a:t>
            </a:r>
            <a:r>
              <a:rPr lang="de-DE" sz="2200" dirty="0">
                <a:latin typeface="Quicksand"/>
              </a:rPr>
              <a:t> ausfüllen</a:t>
            </a:r>
          </a:p>
          <a:p>
            <a:pPr marL="363538" indent="-363538">
              <a:spcAft>
                <a:spcPts val="600"/>
              </a:spcAft>
              <a:buFont typeface="+mj-lt"/>
              <a:buAutoNum type="arabicPeriod"/>
            </a:pPr>
            <a:r>
              <a:rPr lang="de-DE" sz="2200" dirty="0">
                <a:latin typeface="Quicksand"/>
              </a:rPr>
              <a:t>Antragsformular ausdrucken und unterschreiben</a:t>
            </a:r>
          </a:p>
          <a:p>
            <a:pPr marL="363538" indent="-363538">
              <a:spcAft>
                <a:spcPts val="600"/>
              </a:spcAft>
              <a:buFont typeface="+mj-lt"/>
              <a:buAutoNum type="arabicPeriod"/>
            </a:pPr>
            <a:r>
              <a:rPr lang="de-DE" sz="2200" dirty="0">
                <a:latin typeface="Quicksand"/>
              </a:rPr>
              <a:t>Antragsformular digital über </a:t>
            </a:r>
            <a:br>
              <a:rPr lang="de-DE" sz="2200" dirty="0">
                <a:latin typeface="Quicksand"/>
              </a:rPr>
            </a:br>
            <a:r>
              <a:rPr lang="de-DE" sz="2200" dirty="0">
                <a:latin typeface="Quicksand"/>
              </a:rPr>
              <a:t>das </a:t>
            </a:r>
            <a:r>
              <a:rPr lang="de-DE" sz="2200" dirty="0" err="1">
                <a:latin typeface="Quicksand"/>
              </a:rPr>
              <a:t>eService</a:t>
            </a:r>
            <a:r>
              <a:rPr lang="de-DE" sz="2200" dirty="0">
                <a:latin typeface="Quicksand"/>
              </a:rPr>
              <a:t>-Portal als Scan </a:t>
            </a:r>
            <a:br>
              <a:rPr lang="de-DE" sz="2200" dirty="0">
                <a:latin typeface="Quicksand"/>
              </a:rPr>
            </a:br>
            <a:r>
              <a:rPr lang="de-DE" sz="2200" dirty="0">
                <a:latin typeface="Quicksand"/>
              </a:rPr>
              <a:t>mit Unterschrift einreichen</a:t>
            </a:r>
          </a:p>
          <a:p>
            <a:pPr>
              <a:spcAft>
                <a:spcPts val="600"/>
              </a:spcAft>
            </a:pPr>
            <a:endParaRPr lang="de-DE" sz="2200" b="1" dirty="0">
              <a:latin typeface="Quicksand"/>
            </a:endParaRPr>
          </a:p>
          <a:p>
            <a:pPr>
              <a:spcAft>
                <a:spcPts val="600"/>
              </a:spcAft>
            </a:pPr>
            <a:r>
              <a:rPr lang="de-DE" sz="2200" dirty="0">
                <a:latin typeface="Quicksand"/>
              </a:rPr>
              <a:t>Antragsfrist: </a:t>
            </a:r>
            <a:r>
              <a:rPr lang="de-DE" sz="2200" b="1" dirty="0">
                <a:latin typeface="Quicksand"/>
              </a:rPr>
              <a:t>31. Dezember 2024 </a:t>
            </a:r>
          </a:p>
          <a:p>
            <a:pPr marL="363538" indent="-363538">
              <a:spcAft>
                <a:spcPts val="600"/>
              </a:spcAft>
              <a:buFont typeface="+mj-lt"/>
              <a:buAutoNum type="arabicPeriod"/>
            </a:pPr>
            <a:endParaRPr lang="de-DE" sz="2400" b="1" dirty="0">
              <a:latin typeface="Quicksand-Light"/>
            </a:endParaRPr>
          </a:p>
        </p:txBody>
      </p:sp>
    </p:spTree>
    <p:extLst>
      <p:ext uri="{BB962C8B-B14F-4D97-AF65-F5344CB8AC3E}">
        <p14:creationId xmlns:p14="http://schemas.microsoft.com/office/powerpoint/2010/main" val="296836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Straße, Fenster, Gebäude, Stadt enthält.&#10;&#10;Automatisch generierte Beschreibung">
            <a:extLst>
              <a:ext uri="{FF2B5EF4-FFF2-40B4-BE49-F238E27FC236}">
                <a16:creationId xmlns:a16="http://schemas.microsoft.com/office/drawing/2014/main" id="{92C7C672-DC3A-AF3C-F7DC-4EA8311A3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r="-96"/>
          <a:stretch/>
        </p:blipFill>
        <p:spPr>
          <a:xfrm flipH="1">
            <a:off x="-10217" y="0"/>
            <a:ext cx="12202216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B6EC72-B4F3-A9E5-60EE-BD1F9EAFA0C9}"/>
              </a:ext>
            </a:extLst>
          </p:cNvPr>
          <p:cNvGrpSpPr/>
          <p:nvPr/>
        </p:nvGrpSpPr>
        <p:grpSpPr>
          <a:xfrm>
            <a:off x="-689" y="2588742"/>
            <a:ext cx="6096689" cy="4269258"/>
            <a:chOff x="-689" y="-37225"/>
            <a:chExt cx="3239590" cy="2581333"/>
          </a:xfrm>
          <a:solidFill>
            <a:srgbClr val="E10677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AB2FF80-BA90-3769-1363-5E9542F3C37D}"/>
                </a:ext>
              </a:extLst>
            </p:cNvPr>
            <p:cNvSpPr/>
            <p:nvPr/>
          </p:nvSpPr>
          <p:spPr>
            <a:xfrm>
              <a:off x="-689" y="-37225"/>
              <a:ext cx="3239589" cy="21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CB5E3BA-F7F7-4FFD-CAA0-72E1A4FDFB01}"/>
                </a:ext>
              </a:extLst>
            </p:cNvPr>
            <p:cNvSpPr/>
            <p:nvPr/>
          </p:nvSpPr>
          <p:spPr>
            <a:xfrm rot="10800000" flipH="1">
              <a:off x="-688" y="2101946"/>
              <a:ext cx="3239589" cy="4421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607117-2767-BCA5-A848-FCF5795267FA}"/>
                </a:ext>
              </a:extLst>
            </p:cNvPr>
            <p:cNvSpPr/>
            <p:nvPr/>
          </p:nvSpPr>
          <p:spPr>
            <a:xfrm>
              <a:off x="442804" y="1211915"/>
              <a:ext cx="1410455" cy="4472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CA62DE0E-E5D0-74A3-AABF-41149B46AF0B}"/>
              </a:ext>
            </a:extLst>
          </p:cNvPr>
          <p:cNvSpPr txBox="1">
            <a:spLocks/>
          </p:cNvSpPr>
          <p:nvPr/>
        </p:nvSpPr>
        <p:spPr>
          <a:xfrm>
            <a:off x="321821" y="2588743"/>
            <a:ext cx="5691049" cy="353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>
                <a:solidFill>
                  <a:schemeClr val="bg1"/>
                </a:solidFill>
                <a:latin typeface="Quicksand"/>
              </a:rPr>
              <a:t>Für Umsetzer:</a:t>
            </a:r>
          </a:p>
          <a:p>
            <a:pPr>
              <a:lnSpc>
                <a:spcPct val="100000"/>
              </a:lnSpc>
            </a:pPr>
            <a:r>
              <a:rPr lang="de-DE" sz="4800" spc="-150" dirty="0">
                <a:solidFill>
                  <a:schemeClr val="bg1">
                    <a:lumMod val="95000"/>
                  </a:schemeClr>
                </a:solidFill>
                <a:latin typeface="Quicksand"/>
                <a:cs typeface="Vijaya" panose="020B0502040204020203" pitchFamily="18" charset="0"/>
              </a:rPr>
              <a:t>Die Breitenförderung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058CAD7-ECE4-9F90-A998-4578095D7C4A}"/>
              </a:ext>
            </a:extLst>
          </p:cNvPr>
          <p:cNvGrpSpPr/>
          <p:nvPr/>
        </p:nvGrpSpPr>
        <p:grpSpPr>
          <a:xfrm>
            <a:off x="532556" y="-3"/>
            <a:ext cx="2139963" cy="2398636"/>
            <a:chOff x="540176" y="-3"/>
            <a:chExt cx="2139963" cy="2398636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A61DEFC-E202-4872-EB7B-FAFE76ACFA6D}"/>
                </a:ext>
              </a:extLst>
            </p:cNvPr>
            <p:cNvSpPr/>
            <p:nvPr/>
          </p:nvSpPr>
          <p:spPr>
            <a:xfrm>
              <a:off x="575611" y="1283906"/>
              <a:ext cx="2104528" cy="106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3CA1B66-5BC0-583B-1219-9CB86BADD040}"/>
                </a:ext>
              </a:extLst>
            </p:cNvPr>
            <p:cNvSpPr/>
            <p:nvPr/>
          </p:nvSpPr>
          <p:spPr>
            <a:xfrm>
              <a:off x="561703" y="-3"/>
              <a:ext cx="2118435" cy="23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Grafik 17" descr="Ein Bild, das Schrift, Reihe, Design enthält.&#10;&#10;Automatisch generierte Beschreibung">
              <a:extLst>
                <a:ext uri="{FF2B5EF4-FFF2-40B4-BE49-F238E27FC236}">
                  <a16:creationId xmlns:a16="http://schemas.microsoft.com/office/drawing/2014/main" id="{CDFE29CF-01FB-D160-36DA-09BD9F7B1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3" y="157998"/>
              <a:ext cx="1755574" cy="819844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CBD649B-11D4-8ED6-06F5-3EE8910F4547}"/>
                </a:ext>
              </a:extLst>
            </p:cNvPr>
            <p:cNvSpPr txBox="1"/>
            <p:nvPr/>
          </p:nvSpPr>
          <p:spPr>
            <a:xfrm>
              <a:off x="810896" y="1113943"/>
              <a:ext cx="1664291" cy="337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e-DE" sz="1100" b="0" dirty="0">
                  <a:effectLst/>
                  <a:latin typeface="Arial Narrow" panose="020B0606020202030204" pitchFamily="34" charset="0"/>
                </a:rPr>
                <a:t>Im Auftrag des:</a:t>
              </a:r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13F8E347-6421-336B-9588-7693169CC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176" y="1299367"/>
              <a:ext cx="2028184" cy="1099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23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Breitbild</PresentationFormat>
  <Paragraphs>186</Paragraphs>
  <Slides>14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Quicksand</vt:lpstr>
      <vt:lpstr>Quicksand-Light</vt:lpstr>
      <vt:lpstr>Symbol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Sarah Huber</dc:creator>
  <cp:lastModifiedBy>Alisa Utz</cp:lastModifiedBy>
  <cp:revision>61</cp:revision>
  <dcterms:created xsi:type="dcterms:W3CDTF">2023-08-22T12:50:44Z</dcterms:created>
  <dcterms:modified xsi:type="dcterms:W3CDTF">2023-09-13T12:29:54Z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d538fd-7cd2-4b8b-bd42-f6ee8cc1e568_Enabled">
    <vt:lpwstr>true</vt:lpwstr>
  </property>
  <property fmtid="{D5CDD505-2E9C-101B-9397-08002B2CF9AE}" pid="3" name="MSIP_Label_d3d538fd-7cd2-4b8b-bd42-f6ee8cc1e568_SetDate">
    <vt:lpwstr>2023-08-28T08:15:48Z</vt:lpwstr>
  </property>
  <property fmtid="{D5CDD505-2E9C-101B-9397-08002B2CF9AE}" pid="4" name="MSIP_Label_d3d538fd-7cd2-4b8b-bd42-f6ee8cc1e568_Method">
    <vt:lpwstr>Standard</vt:lpwstr>
  </property>
  <property fmtid="{D5CDD505-2E9C-101B-9397-08002B2CF9AE}" pid="5" name="MSIP_Label_d3d538fd-7cd2-4b8b-bd42-f6ee8cc1e568_Name">
    <vt:lpwstr>d3d538fd-7cd2-4b8b-bd42-f6ee8cc1e568</vt:lpwstr>
  </property>
  <property fmtid="{D5CDD505-2E9C-101B-9397-08002B2CF9AE}" pid="6" name="MSIP_Label_d3d538fd-7cd2-4b8b-bd42-f6ee8cc1e568_SiteId">
    <vt:lpwstr>255bd3b3-8412-4e31-a3ec-56916c7ae8c0</vt:lpwstr>
  </property>
  <property fmtid="{D5CDD505-2E9C-101B-9397-08002B2CF9AE}" pid="7" name="MSIP_Label_d3d538fd-7cd2-4b8b-bd42-f6ee8cc1e568_ActionId">
    <vt:lpwstr>2879b842-2b6c-43c5-96e5-0501611c9a11</vt:lpwstr>
  </property>
  <property fmtid="{D5CDD505-2E9C-101B-9397-08002B2CF9AE}" pid="8" name="MSIP_Label_d3d538fd-7cd2-4b8b-bd42-f6ee8cc1e568_ContentBits">
    <vt:lpwstr>0</vt:lpwstr>
  </property>
</Properties>
</file>