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0" r:id="rId5"/>
  </p:sldMasterIdLst>
  <p:notesMasterIdLst>
    <p:notesMasterId r:id="rId24"/>
  </p:notesMasterIdLst>
  <p:handoutMasterIdLst>
    <p:handoutMasterId r:id="rId25"/>
  </p:handoutMasterIdLst>
  <p:sldIdLst>
    <p:sldId id="352" r:id="rId6"/>
    <p:sldId id="557" r:id="rId7"/>
    <p:sldId id="576" r:id="rId8"/>
    <p:sldId id="580" r:id="rId9"/>
    <p:sldId id="2147471225" r:id="rId10"/>
    <p:sldId id="2147471173" r:id="rId11"/>
    <p:sldId id="578" r:id="rId12"/>
    <p:sldId id="574" r:id="rId13"/>
    <p:sldId id="2147471223" r:id="rId14"/>
    <p:sldId id="2147471224" r:id="rId15"/>
    <p:sldId id="2147471222" r:id="rId16"/>
    <p:sldId id="584" r:id="rId17"/>
    <p:sldId id="421" r:id="rId18"/>
    <p:sldId id="571" r:id="rId19"/>
    <p:sldId id="568" r:id="rId20"/>
    <p:sldId id="564" r:id="rId21"/>
    <p:sldId id="554" r:id="rId22"/>
    <p:sldId id="545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é Bruns" initials="AB" lastIdx="7" clrIdx="0">
    <p:extLst>
      <p:ext uri="{19B8F6BF-5375-455C-9EA6-DF929625EA0E}">
        <p15:presenceInfo xmlns:p15="http://schemas.microsoft.com/office/powerpoint/2012/main" userId="2156f4a66ddd7e3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694"/>
    <a:srgbClr val="548235"/>
    <a:srgbClr val="CCC1DA"/>
    <a:srgbClr val="FAC090"/>
    <a:srgbClr val="A9D18E"/>
    <a:srgbClr val="AAACA9"/>
    <a:srgbClr val="4BBEE1"/>
    <a:srgbClr val="A6A6A6"/>
    <a:srgbClr val="E30613"/>
    <a:srgbClr val="5D5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37" autoAdjust="0"/>
    <p:restoredTop sz="91892" autoAdjust="0"/>
  </p:normalViewPr>
  <p:slideViewPr>
    <p:cSldViewPr snapToGrid="0" showGuides="1">
      <p:cViewPr varScale="1">
        <p:scale>
          <a:sx n="92" d="100"/>
          <a:sy n="92" d="100"/>
        </p:scale>
        <p:origin x="114" y="2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73" d="100"/>
          <a:sy n="73" d="100"/>
        </p:scale>
        <p:origin x="2921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bruns\Documents\02_privat\06_Ver&#246;ffentlichungen\02_eingereichte_paper\ETC_2023\JW_Ausgabe_gesamt_240323_ETC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abruns\Documents\02_privat\06_Ver&#246;ffentlichungen\02_eingereichte_paper\ETC_2023\JW_Ausgabe_gesamt_240323_ETC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filer-2k-nas.itmz.hs-rm.de\FAB\funktion\fab-funkt-moma-forschung-hiwi\006_Oelmann\010_SPSS\JW_2022\Folienberichte_W2\alt\Ausgabe_Panel_M-S_NVT_Bruns_v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abruns\Documents\02_privat\06_Ver&#246;ffentlichungen\02_eingereichte_paper\ETC_2023\JW_Ausgabe_gesamt_240323_ETC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428020607731179"/>
          <c:y val="6.1805555555555558E-2"/>
          <c:w val="0.63315698818897648"/>
          <c:h val="0.87308944352869089"/>
        </c:manualLayout>
      </c:layout>
      <c:pieChart>
        <c:varyColors val="1"/>
        <c:ser>
          <c:idx val="0"/>
          <c:order val="0"/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D37-4341-A7E6-F2C99F99D3A4}"/>
              </c:ext>
            </c:extLst>
          </c:dPt>
          <c:dPt>
            <c:idx val="1"/>
            <c:bubble3D val="0"/>
            <c:spPr>
              <a:solidFill>
                <a:srgbClr val="548235"/>
              </a:solidFill>
              <a:ln w="19050">
                <a:solidFill>
                  <a:schemeClr val="lt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D37-4341-A7E6-F2C99F99D3A4}"/>
              </c:ext>
            </c:extLst>
          </c:dPt>
          <c:dPt>
            <c:idx val="2"/>
            <c:bubble3D val="0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D37-4341-A7E6-F2C99F99D3A4}"/>
              </c:ext>
            </c:extLst>
          </c:dPt>
          <c:dPt>
            <c:idx val="3"/>
            <c:bubble3D val="0"/>
            <c:spPr>
              <a:solidFill>
                <a:srgbClr val="2E75B6"/>
              </a:solidFill>
              <a:ln w="19050">
                <a:solidFill>
                  <a:schemeClr val="lt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D37-4341-A7E6-F2C99F99D3A4}"/>
              </c:ext>
            </c:extLst>
          </c:dPt>
          <c:dPt>
            <c:idx val="4"/>
            <c:bubble3D val="0"/>
            <c:spPr>
              <a:solidFill>
                <a:srgbClr val="9933FF"/>
              </a:solidFill>
              <a:ln w="19050">
                <a:solidFill>
                  <a:schemeClr val="lt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D37-4341-A7E6-F2C99F99D3A4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D37-4341-A7E6-F2C99F99D3A4}"/>
              </c:ext>
            </c:extLst>
          </c:dPt>
          <c:dPt>
            <c:idx val="6"/>
            <c:bubble3D val="0"/>
            <c:spPr>
              <a:solidFill>
                <a:sysClr val="window" lastClr="FFFFFF">
                  <a:lumMod val="65000"/>
                </a:sysClr>
              </a:solidFill>
              <a:ln w="19050">
                <a:solidFill>
                  <a:schemeClr val="lt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D37-4341-A7E6-F2C99F99D3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ModalSplit_Diagramme!$B$141:$B$146</c:f>
              <c:strCache>
                <c:ptCount val="6"/>
                <c:pt idx="0">
                  <c:v>walking</c:v>
                </c:pt>
                <c:pt idx="1">
                  <c:v>cycling </c:v>
                </c:pt>
                <c:pt idx="2">
                  <c:v>e-cycling</c:v>
                </c:pt>
                <c:pt idx="3">
                  <c:v>public transport</c:v>
                </c:pt>
                <c:pt idx="4">
                  <c:v>intermodal (P&amp;R / B&amp;R)</c:v>
                </c:pt>
                <c:pt idx="5">
                  <c:v>private motor vehicle</c:v>
                </c:pt>
              </c:strCache>
            </c:strRef>
          </c:cat>
          <c:val>
            <c:numRef>
              <c:f>ModalSplit_Diagramme!$D$141:$D$146</c:f>
              <c:numCache>
                <c:formatCode>0.0%</c:formatCode>
                <c:ptCount val="6"/>
                <c:pt idx="0">
                  <c:v>2.6258205689277898E-2</c:v>
                </c:pt>
                <c:pt idx="1">
                  <c:v>0.19687402313222882</c:v>
                </c:pt>
                <c:pt idx="2">
                  <c:v>7.2178805876836505E-2</c:v>
                </c:pt>
                <c:pt idx="3">
                  <c:v>0.17580493904345107</c:v>
                </c:pt>
                <c:pt idx="4">
                  <c:v>3.8730853391684902E-2</c:v>
                </c:pt>
                <c:pt idx="5">
                  <c:v>0.49015317286652077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D37-4341-A7E6-F2C99F99D3A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2500000000000001E-2"/>
          <c:y val="0.17213113198135388"/>
          <c:w val="0.22569012467191596"/>
          <c:h val="0.667432374486595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428020607731179"/>
          <c:y val="6.1805555555555558E-2"/>
          <c:w val="0.63315698818897648"/>
          <c:h val="0.87308944352869089"/>
        </c:manualLayout>
      </c:layout>
      <c:pieChart>
        <c:varyColors val="1"/>
        <c:ser>
          <c:idx val="0"/>
          <c:order val="0"/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9E7-4734-AC30-DF25DD9844C5}"/>
              </c:ext>
            </c:extLst>
          </c:dPt>
          <c:dPt>
            <c:idx val="1"/>
            <c:bubble3D val="0"/>
            <c:spPr>
              <a:solidFill>
                <a:srgbClr val="548235"/>
              </a:solidFill>
              <a:ln w="19050">
                <a:solidFill>
                  <a:schemeClr val="lt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9E7-4734-AC30-DF25DD9844C5}"/>
              </c:ext>
            </c:extLst>
          </c:dPt>
          <c:dPt>
            <c:idx val="2"/>
            <c:bubble3D val="0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9E7-4734-AC30-DF25DD9844C5}"/>
              </c:ext>
            </c:extLst>
          </c:dPt>
          <c:dPt>
            <c:idx val="3"/>
            <c:bubble3D val="0"/>
            <c:spPr>
              <a:solidFill>
                <a:srgbClr val="2E75B6"/>
              </a:solidFill>
              <a:ln w="19050">
                <a:solidFill>
                  <a:schemeClr val="lt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9E7-4734-AC30-DF25DD9844C5}"/>
              </c:ext>
            </c:extLst>
          </c:dPt>
          <c:dPt>
            <c:idx val="4"/>
            <c:bubble3D val="0"/>
            <c:spPr>
              <a:solidFill>
                <a:srgbClr val="9933FF"/>
              </a:solidFill>
              <a:ln w="19050">
                <a:solidFill>
                  <a:schemeClr val="lt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9E7-4734-AC30-DF25DD9844C5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9E7-4734-AC30-DF25DD9844C5}"/>
              </c:ext>
            </c:extLst>
          </c:dPt>
          <c:dPt>
            <c:idx val="6"/>
            <c:bubble3D val="0"/>
            <c:explosion val="10"/>
            <c:spPr>
              <a:solidFill>
                <a:sysClr val="window" lastClr="FFFFFF">
                  <a:lumMod val="65000"/>
                </a:sysClr>
              </a:solidFill>
              <a:ln w="19050">
                <a:solidFill>
                  <a:schemeClr val="lt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9E7-4734-AC30-DF25DD9844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'ModalSplit-Homeoffice_Diagramme'!$D$152:$D$158</c:f>
              <c:strCache>
                <c:ptCount val="7"/>
                <c:pt idx="0">
                  <c:v>walking</c:v>
                </c:pt>
                <c:pt idx="1">
                  <c:v>cycling </c:v>
                </c:pt>
                <c:pt idx="2">
                  <c:v>e-cycling</c:v>
                </c:pt>
                <c:pt idx="3">
                  <c:v>public transport</c:v>
                </c:pt>
                <c:pt idx="4">
                  <c:v>intermodal (P&amp;R / B&amp;R)</c:v>
                </c:pt>
                <c:pt idx="5">
                  <c:v>private motor vehicle</c:v>
                </c:pt>
                <c:pt idx="6">
                  <c:v>mobile work</c:v>
                </c:pt>
              </c:strCache>
            </c:strRef>
          </c:cat>
          <c:val>
            <c:numRef>
              <c:f>'ModalSplit-Homeoffice_Diagramme'!$F$152:$F$158</c:f>
              <c:numCache>
                <c:formatCode>0.0%</c:formatCode>
                <c:ptCount val="7"/>
                <c:pt idx="0">
                  <c:v>1.7321730523363714E-2</c:v>
                </c:pt>
                <c:pt idx="1">
                  <c:v>0.12987173670969604</c:v>
                </c:pt>
                <c:pt idx="2">
                  <c:v>4.7614137831484306E-2</c:v>
                </c:pt>
                <c:pt idx="3">
                  <c:v>0.11597311007547326</c:v>
                </c:pt>
                <c:pt idx="4">
                  <c:v>2.5549552521961481E-2</c:v>
                </c:pt>
                <c:pt idx="5">
                  <c:v>0.32333896976945603</c:v>
                </c:pt>
                <c:pt idx="6">
                  <c:v>0.3403307625685652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9E7-4734-AC30-DF25DD9844C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2500000000000001E-2"/>
          <c:y val="0.14376869208408619"/>
          <c:w val="0.22569012467191596"/>
          <c:h val="0.718990205513722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800" b="1" i="0" u="none" strike="noStrike" kern="1200" spc="0" baseline="0" dirty="0">
                <a:solidFill>
                  <a:srgbClr val="5880A6"/>
                </a:solidFill>
                <a:latin typeface="+mn-lt"/>
                <a:ea typeface="+mn-ea"/>
                <a:cs typeface="+mn-cs"/>
              </a:rPr>
              <a:t>2019 &gt;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190896808632913"/>
          <c:w val="0.93614669907220383"/>
          <c:h val="0.721784245380051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A9E0F1"/>
            </a:solidFill>
            <a:ln w="6350">
              <a:solidFill>
                <a:srgbClr val="FFFFFF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6350">
                <a:solidFill>
                  <a:srgbClr val="FFFF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70E-460C-AC69-0EC7A55410C9}"/>
              </c:ext>
            </c:extLst>
          </c:dPt>
          <c:dPt>
            <c:idx val="1"/>
            <c:invertIfNegative val="0"/>
            <c:bubble3D val="0"/>
            <c:spPr>
              <a:solidFill>
                <a:srgbClr val="70AD47">
                  <a:lumMod val="75000"/>
                </a:srgbClr>
              </a:solidFill>
              <a:ln w="6350">
                <a:solidFill>
                  <a:srgbClr val="FFFF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70E-460C-AC69-0EC7A55410C9}"/>
              </c:ext>
            </c:extLst>
          </c:dPt>
          <c:dPt>
            <c:idx val="2"/>
            <c:invertIfNegative val="0"/>
            <c:bubble3D val="0"/>
            <c:spPr>
              <a:solidFill>
                <a:srgbClr val="ED7D31"/>
              </a:solidFill>
              <a:ln w="6350">
                <a:solidFill>
                  <a:srgbClr val="FFFF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70E-460C-AC69-0EC7A55410C9}"/>
              </c:ext>
            </c:extLst>
          </c:dPt>
          <c:dPt>
            <c:idx val="3"/>
            <c:invertIfNegative val="0"/>
            <c:bubble3D val="0"/>
            <c:spPr>
              <a:solidFill>
                <a:srgbClr val="5B9BD5">
                  <a:lumMod val="75000"/>
                </a:srgbClr>
              </a:solidFill>
              <a:ln w="6350">
                <a:solidFill>
                  <a:srgbClr val="FFFF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70E-460C-AC69-0EC7A55410C9}"/>
              </c:ext>
            </c:extLst>
          </c:dPt>
          <c:dPt>
            <c:idx val="4"/>
            <c:invertIfNegative val="0"/>
            <c:bubble3D val="0"/>
            <c:spPr>
              <a:solidFill>
                <a:srgbClr val="9933FF"/>
              </a:solidFill>
              <a:ln w="6350">
                <a:solidFill>
                  <a:srgbClr val="FFFF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70E-460C-AC69-0EC7A55410C9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 w="6350">
                <a:solidFill>
                  <a:srgbClr val="FFFF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70E-460C-AC69-0EC7A55410C9}"/>
              </c:ext>
            </c:extLst>
          </c:dPt>
          <c:dPt>
            <c:idx val="6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 w="6350">
                <a:solidFill>
                  <a:srgbClr val="FFFF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70E-460C-AC69-0EC7A55410C9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70E-460C-AC69-0EC7A55410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Panel_2022!$N$44:$N$50</c:f>
              <c:strCache>
                <c:ptCount val="7"/>
                <c:pt idx="0">
                  <c:v>zu Fuß</c:v>
                </c:pt>
                <c:pt idx="1">
                  <c:v>Rad</c:v>
                </c:pt>
                <c:pt idx="2">
                  <c:v>Pedelec</c:v>
                </c:pt>
                <c:pt idx="3">
                  <c:v>ÖPV</c:v>
                </c:pt>
                <c:pt idx="4">
                  <c:v>Intermodal (P&amp;R / B&amp;R)</c:v>
                </c:pt>
                <c:pt idx="5">
                  <c:v>MIV</c:v>
                </c:pt>
                <c:pt idx="6">
                  <c:v>Homeoffice</c:v>
                </c:pt>
              </c:strCache>
            </c:strRef>
          </c:cat>
          <c:val>
            <c:numRef>
              <c:f>Panel_2022!$O$44:$O$50</c:f>
              <c:numCache>
                <c:formatCode>0.0%</c:formatCode>
                <c:ptCount val="7"/>
                <c:pt idx="0">
                  <c:v>-2.1430064576891117E-3</c:v>
                </c:pt>
                <c:pt idx="1">
                  <c:v>1.0200808060194494E-2</c:v>
                </c:pt>
                <c:pt idx="2">
                  <c:v>2.4953281872282872E-2</c:v>
                </c:pt>
                <c:pt idx="3">
                  <c:v>-4.7924037586001056E-2</c:v>
                </c:pt>
                <c:pt idx="4">
                  <c:v>-3.3878198814071142E-3</c:v>
                </c:pt>
                <c:pt idx="5">
                  <c:v>-7.4886583972407605E-2</c:v>
                </c:pt>
                <c:pt idx="6">
                  <c:v>9.3187357965027556E-2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70E-460C-AC69-0EC7A55410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476587072"/>
        <c:axId val="486415520"/>
      </c:barChart>
      <c:catAx>
        <c:axId val="476587072"/>
        <c:scaling>
          <c:orientation val="minMax"/>
        </c:scaling>
        <c:delete val="0"/>
        <c:axPos val="b"/>
        <c:majorGridlines>
          <c:spPr>
            <a:ln w="19050" cap="flat" cmpd="sng" algn="ctr">
              <a:solidFill>
                <a:sysClr val="windowText" lastClr="000000"/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low"/>
        <c:spPr>
          <a:noFill/>
          <a:ln>
            <a:solidFill>
              <a:srgbClr val="E7E6E6"/>
            </a:solidFill>
          </a:ln>
          <a:effectLst/>
        </c:spPr>
        <c:txPr>
          <a:bodyPr rot="0" spcFirstLastPara="1" vertOverflow="ellipsis" wrap="square" anchor="t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de-DE"/>
          </a:p>
        </c:txPr>
        <c:crossAx val="486415520"/>
        <c:crosses val="autoZero"/>
        <c:auto val="1"/>
        <c:lblAlgn val="ctr"/>
        <c:lblOffset val="50"/>
        <c:noMultiLvlLbl val="0"/>
      </c:catAx>
      <c:valAx>
        <c:axId val="486415520"/>
        <c:scaling>
          <c:orientation val="minMax"/>
          <c:max val="0.1"/>
          <c:min val="-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0%" sourceLinked="0"/>
        <c:majorTickMark val="out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6587072"/>
        <c:crosses val="autoZero"/>
        <c:crossBetween val="between"/>
        <c:majorUnit val="1.5000000000000003E-2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188872004082237E-2"/>
          <c:y val="4.196429064419295E-2"/>
          <c:w val="0.71639210321811431"/>
          <c:h val="0.787902770134595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Umstiege_Grafik!$AC$66</c:f>
              <c:strCache>
                <c:ptCount val="1"/>
                <c:pt idx="0">
                  <c:v>&gt; walking </c:v>
                </c:pt>
              </c:strCache>
            </c:strRef>
          </c:tx>
          <c:spPr>
            <a:solidFill>
              <a:srgbClr val="92D050"/>
            </a:solidFill>
            <a:ln w="6350">
              <a:solidFill>
                <a:srgbClr val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Umstiege_Grafik!$AB$67:$AB$69</c:f>
              <c:strCache>
                <c:ptCount val="3"/>
                <c:pt idx="0">
                  <c:v>"changers" 2019 / 2021</c:v>
                </c:pt>
                <c:pt idx="1">
                  <c:v>"changers" 2021 / 2022</c:v>
                </c:pt>
                <c:pt idx="2">
                  <c:v>"changers" total since 2019</c:v>
                </c:pt>
              </c:strCache>
            </c:strRef>
          </c:cat>
          <c:val>
            <c:numRef>
              <c:f>Umstiege_Grafik!$AC$67:$AC$69</c:f>
              <c:numCache>
                <c:formatCode>0</c:formatCode>
                <c:ptCount val="3"/>
                <c:pt idx="0">
                  <c:v>39</c:v>
                </c:pt>
                <c:pt idx="1">
                  <c:v>68</c:v>
                </c:pt>
                <c:pt idx="2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00-4292-85C7-EAAADBAE3252}"/>
            </c:ext>
          </c:extLst>
        </c:ser>
        <c:ser>
          <c:idx val="1"/>
          <c:order val="1"/>
          <c:tx>
            <c:strRef>
              <c:f>Umstiege_Grafik!$AD$66</c:f>
              <c:strCache>
                <c:ptCount val="1"/>
                <c:pt idx="0">
                  <c:v>&gt; cycling</c:v>
                </c:pt>
              </c:strCache>
            </c:strRef>
          </c:tx>
          <c:spPr>
            <a:solidFill>
              <a:srgbClr val="548235"/>
            </a:solidFill>
            <a:ln w="6350">
              <a:solidFill>
                <a:srgbClr val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9356807004081909E-2"/>
                  <c:y val="-2.360060491881379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00-4292-85C7-EAAADBAE32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Umstiege_Grafik!$AB$67:$AB$69</c:f>
              <c:strCache>
                <c:ptCount val="3"/>
                <c:pt idx="0">
                  <c:v>"changers" 2019 / 2021</c:v>
                </c:pt>
                <c:pt idx="1">
                  <c:v>"changers" 2021 / 2022</c:v>
                </c:pt>
                <c:pt idx="2">
                  <c:v>"changers" total since 2019</c:v>
                </c:pt>
              </c:strCache>
            </c:strRef>
          </c:cat>
          <c:val>
            <c:numRef>
              <c:f>Umstiege_Grafik!$AD$67:$AD$69</c:f>
              <c:numCache>
                <c:formatCode>0</c:formatCode>
                <c:ptCount val="3"/>
                <c:pt idx="0">
                  <c:v>307</c:v>
                </c:pt>
                <c:pt idx="1">
                  <c:v>537</c:v>
                </c:pt>
                <c:pt idx="2">
                  <c:v>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00-4292-85C7-EAAADBAE3252}"/>
            </c:ext>
          </c:extLst>
        </c:ser>
        <c:ser>
          <c:idx val="2"/>
          <c:order val="2"/>
          <c:tx>
            <c:strRef>
              <c:f>Umstiege_Grafik!$AE$66</c:f>
              <c:strCache>
                <c:ptCount val="1"/>
                <c:pt idx="0">
                  <c:v>&gt; e-cycling </c:v>
                </c:pt>
              </c:strCache>
            </c:strRef>
          </c:tx>
          <c:spPr>
            <a:solidFill>
              <a:srgbClr val="ED7D31"/>
            </a:solidFill>
            <a:ln w="6350">
              <a:solidFill>
                <a:srgbClr val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Umstiege_Grafik!$AB$67:$AB$69</c:f>
              <c:strCache>
                <c:ptCount val="3"/>
                <c:pt idx="0">
                  <c:v>"changers" 2019 / 2021</c:v>
                </c:pt>
                <c:pt idx="1">
                  <c:v>"changers" 2021 / 2022</c:v>
                </c:pt>
                <c:pt idx="2">
                  <c:v>"changers" total since 2019</c:v>
                </c:pt>
              </c:strCache>
            </c:strRef>
          </c:cat>
          <c:val>
            <c:numRef>
              <c:f>Umstiege_Grafik!$AE$67:$AE$69</c:f>
              <c:numCache>
                <c:formatCode>0</c:formatCode>
                <c:ptCount val="3"/>
                <c:pt idx="0">
                  <c:v>265</c:v>
                </c:pt>
                <c:pt idx="1">
                  <c:v>465</c:v>
                </c:pt>
                <c:pt idx="2">
                  <c:v>730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00-4292-85C7-EAAADBAE3252}"/>
            </c:ext>
          </c:extLst>
        </c:ser>
        <c:ser>
          <c:idx val="3"/>
          <c:order val="3"/>
          <c:tx>
            <c:strRef>
              <c:f>Umstiege_Grafik!$AF$66</c:f>
              <c:strCache>
                <c:ptCount val="1"/>
                <c:pt idx="0">
                  <c:v>&gt; public transport </c:v>
                </c:pt>
              </c:strCache>
            </c:strRef>
          </c:tx>
          <c:spPr>
            <a:solidFill>
              <a:srgbClr val="2E75B6"/>
            </a:solidFill>
            <a:ln w="6350">
              <a:solidFill>
                <a:srgbClr val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9.6784035020409751E-3"/>
                  <c:y val="-2.36006049188120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500-4292-85C7-EAAADBAE32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Umstiege_Grafik!$AB$67:$AB$69</c:f>
              <c:strCache>
                <c:ptCount val="3"/>
                <c:pt idx="0">
                  <c:v>"changers" 2019 / 2021</c:v>
                </c:pt>
                <c:pt idx="1">
                  <c:v>"changers" 2021 / 2022</c:v>
                </c:pt>
                <c:pt idx="2">
                  <c:v>"changers" total since 2019</c:v>
                </c:pt>
              </c:strCache>
            </c:strRef>
          </c:cat>
          <c:val>
            <c:numRef>
              <c:f>Umstiege_Grafik!$AF$67:$AF$69</c:f>
              <c:numCache>
                <c:formatCode>0</c:formatCode>
                <c:ptCount val="3"/>
                <c:pt idx="0">
                  <c:v>302</c:v>
                </c:pt>
                <c:pt idx="1">
                  <c:v>529</c:v>
                </c:pt>
                <c:pt idx="2">
                  <c:v>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00-4292-85C7-EAAADBAE3252}"/>
            </c:ext>
          </c:extLst>
        </c:ser>
        <c:ser>
          <c:idx val="4"/>
          <c:order val="4"/>
          <c:tx>
            <c:strRef>
              <c:f>Umstiege_Grafik!$AG$66</c:f>
              <c:strCache>
                <c:ptCount val="1"/>
                <c:pt idx="0">
                  <c:v>&gt; intermodal</c:v>
                </c:pt>
              </c:strCache>
            </c:strRef>
          </c:tx>
          <c:spPr>
            <a:solidFill>
              <a:srgbClr val="9933FF"/>
            </a:solidFill>
            <a:ln w="6350">
              <a:solidFill>
                <a:srgbClr val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3979916169614741E-2"/>
                  <c:y val="-1.41603629512874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500-4292-85C7-EAAADBAE32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Umstiege_Grafik!$AB$67:$AB$69</c:f>
              <c:strCache>
                <c:ptCount val="3"/>
                <c:pt idx="0">
                  <c:v>"changers" 2019 / 2021</c:v>
                </c:pt>
                <c:pt idx="1">
                  <c:v>"changers" 2021 / 2022</c:v>
                </c:pt>
                <c:pt idx="2">
                  <c:v>"changers" total since 2019</c:v>
                </c:pt>
              </c:strCache>
            </c:strRef>
          </c:cat>
          <c:val>
            <c:numRef>
              <c:f>Umstiege_Grafik!$AG$67:$AG$69</c:f>
              <c:numCache>
                <c:formatCode>0</c:formatCode>
                <c:ptCount val="3"/>
                <c:pt idx="0">
                  <c:v>100</c:v>
                </c:pt>
                <c:pt idx="1">
                  <c:v>175</c:v>
                </c:pt>
                <c:pt idx="2">
                  <c:v>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00-4292-85C7-EAAADBAE3252}"/>
            </c:ext>
          </c:extLst>
        </c:ser>
        <c:ser>
          <c:idx val="5"/>
          <c:order val="5"/>
          <c:tx>
            <c:strRef>
              <c:f>Umstiege_Grafik!$AH$66</c:f>
              <c:strCache>
                <c:ptCount val="1"/>
                <c:pt idx="0">
                  <c:v>&gt; mobile work</c:v>
                </c:pt>
              </c:strCache>
            </c:strRef>
          </c:tx>
          <c:spPr>
            <a:solidFill>
              <a:srgbClr val="A6A6A6"/>
            </a:solidFill>
            <a:ln w="6350">
              <a:solidFill>
                <a:srgbClr val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Umstiege_Grafik!$AB$67:$AB$69</c:f>
              <c:strCache>
                <c:ptCount val="3"/>
                <c:pt idx="0">
                  <c:v>"changers" 2019 / 2021</c:v>
                </c:pt>
                <c:pt idx="1">
                  <c:v>"changers" 2021 / 2022</c:v>
                </c:pt>
                <c:pt idx="2">
                  <c:v>"changers" total since 2019</c:v>
                </c:pt>
              </c:strCache>
            </c:strRef>
          </c:cat>
          <c:val>
            <c:numRef>
              <c:f>Umstiege_Grafik!$AH$67:$AH$69</c:f>
              <c:numCache>
                <c:formatCode>0</c:formatCode>
                <c:ptCount val="3"/>
                <c:pt idx="0">
                  <c:v>689</c:v>
                </c:pt>
                <c:pt idx="1">
                  <c:v>1206</c:v>
                </c:pt>
                <c:pt idx="2">
                  <c:v>1895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00-4292-85C7-EAAADBAE325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11388840"/>
        <c:axId val="911393104"/>
      </c:barChart>
      <c:catAx>
        <c:axId val="911388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11393104"/>
        <c:crosses val="autoZero"/>
        <c:auto val="1"/>
        <c:lblAlgn val="ctr"/>
        <c:lblOffset val="100"/>
        <c:noMultiLvlLbl val="0"/>
      </c:catAx>
      <c:valAx>
        <c:axId val="911393104"/>
        <c:scaling>
          <c:orientation val="minMax"/>
          <c:max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700" b="0" i="0" baseline="0">
                    <a:effectLst/>
                  </a:rPr>
                  <a:t>Anzahl der</a:t>
                </a:r>
                <a:br>
                  <a:rPr lang="de-DE" sz="700" b="0" i="0" baseline="0">
                    <a:effectLst/>
                  </a:rPr>
                </a:br>
                <a:r>
                  <a:rPr lang="de-DE" sz="700" b="0" i="0" baseline="0">
                    <a:effectLst/>
                  </a:rPr>
                  <a:t>Umsteiger vom MIV</a:t>
                </a:r>
                <a:endParaRPr lang="de-DE" sz="70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6.9327148446318432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11388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254725684944852"/>
          <c:y val="0.20435655245145223"/>
          <c:w val="0.15762053291035483"/>
          <c:h val="0.665064665921878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600" b="0" i="0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Bitte geben Sie den Grund für die Änderung Ihres Mobilitätsverhaltens seit 2021 an, Mehrfachnennungen möglich. Relative Angabe innerhalb aller abgegebenen Nennungen (n=1.822) der von allen MIV Umgestiegenen</a:t>
            </a:r>
            <a:endParaRPr lang="de-DE" sz="1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2.6489583333333334E-2"/>
          <c:y val="1.3950440374357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327D91">
                <a:lumMod val="60000"/>
                <a:lumOff val="40000"/>
              </a:srgbClr>
            </a:solidFill>
            <a:ln w="12700">
              <a:solidFill>
                <a:srgbClr val="FFFF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3"/>
            <c:invertIfNegative val="0"/>
            <c:bubble3D val="0"/>
            <c:spPr>
              <a:solidFill>
                <a:srgbClr val="327D91">
                  <a:lumMod val="60000"/>
                  <a:lumOff val="40000"/>
                </a:srgbClr>
              </a:solidFill>
              <a:ln w="6350">
                <a:solidFill>
                  <a:srgbClr val="FFFFFF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694-4093-8A21-7C40C18BFAC8}"/>
              </c:ext>
            </c:extLst>
          </c:dPt>
          <c:dPt>
            <c:idx val="4"/>
            <c:invertIfNegative val="0"/>
            <c:bubble3D val="0"/>
            <c:spPr>
              <a:solidFill>
                <a:srgbClr val="327D91">
                  <a:lumMod val="60000"/>
                  <a:lumOff val="40000"/>
                </a:srgbClr>
              </a:solidFill>
              <a:ln w="12700"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694-4093-8A21-7C40C18BFA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Gruende!$O$340:$O$344</c:f>
              <c:strCache>
                <c:ptCount val="5"/>
                <c:pt idx="0">
                  <c:v>Infrakstrukturelle Ereignisse (Baustellen) (n=155)</c:v>
                </c:pt>
                <c:pt idx="1">
                  <c:v>berufliche Veränderungen (n=279)</c:v>
                </c:pt>
                <c:pt idx="2">
                  <c:v>Änderungen in der Ausstattung Mobilitätswerkzeug (n=367)</c:v>
                </c:pt>
                <c:pt idx="3">
                  <c:v>private Veränderungen (n=477)</c:v>
                </c:pt>
                <c:pt idx="4">
                  <c:v>Angebote des AG (n=544)</c:v>
                </c:pt>
              </c:strCache>
            </c:strRef>
          </c:cat>
          <c:val>
            <c:numRef>
              <c:f>Gruende!$P$340:$P$344</c:f>
              <c:numCache>
                <c:formatCode>0.0%</c:formatCode>
                <c:ptCount val="5"/>
                <c:pt idx="0">
                  <c:v>8.4951456310679616E-2</c:v>
                </c:pt>
                <c:pt idx="1">
                  <c:v>0.15291262135922329</c:v>
                </c:pt>
                <c:pt idx="2">
                  <c:v>0.20145631067961164</c:v>
                </c:pt>
                <c:pt idx="3">
                  <c:v>0.26213592233009708</c:v>
                </c:pt>
                <c:pt idx="4">
                  <c:v>0.29854368932038833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94-4093-8A21-7C40C18BFA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33840912"/>
        <c:axId val="-2033842544"/>
      </c:barChart>
      <c:catAx>
        <c:axId val="-2033840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2033842544"/>
        <c:crosses val="autoZero"/>
        <c:auto val="1"/>
        <c:lblAlgn val="ctr"/>
        <c:lblOffset val="100"/>
        <c:noMultiLvlLbl val="0"/>
      </c:catAx>
      <c:valAx>
        <c:axId val="-20338425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crossAx val="-2033840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EA948EB-D776-424B-AC5D-92ED419A7C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DCA7A77-A6F0-40AC-9965-1A163F840F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3F616-99B3-40CD-9F9C-465B2C6B6F62}" type="datetimeFigureOut">
              <a:rPr lang="de-DE" smtClean="0"/>
              <a:t>22.09.2023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FFBD0C-3EDE-4846-8875-5C41EB8CAF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4F4F614-1D25-4227-ACC9-1A99B291A1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00DF0-455D-4B82-A313-D6CF2436BB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346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3FA4C-0999-450A-A5FB-600C94D7F14A}" type="datetimeFigureOut">
              <a:rPr lang="de-DE" smtClean="0"/>
              <a:t>22.09.2023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BA8C4-36CB-4A92-BB02-8005780B59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1555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BA8C4-36CB-4A92-BB02-8005780B597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0849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BA8C4-36CB-4A92-BB02-8005780B597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83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BA8C4-36CB-4A92-BB02-8005780B597A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3297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BA8C4-36CB-4A92-BB02-8005780B597A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5342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BA8C4-36CB-4A92-BB02-8005780B597A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5543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BA8C4-36CB-4A92-BB02-8005780B597A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603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BA8C4-36CB-4A92-BB02-8005780B597A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496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BA8C4-36CB-4A92-BB02-8005780B597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811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BA8C4-36CB-4A92-BB02-8005780B597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804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BA8C4-36CB-4A92-BB02-8005780B597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919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BA8C4-36CB-4A92-BB02-8005780B597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608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BA8C4-36CB-4A92-BB02-8005780B597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9811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BA8C4-36CB-4A92-BB02-8005780B597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6913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BA8C4-36CB-4A92-BB02-8005780B597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8046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BA8C4-36CB-4A92-BB02-8005780B597A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3463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F7207DD9-A701-4C98-A3C0-027FE95D8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75"/>
            <a:ext cx="7120128" cy="6858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4CFE2D5C-7629-4472-B1D6-966BA90C4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4669214"/>
            <a:ext cx="5578800" cy="1223681"/>
          </a:xfrm>
        </p:spPr>
        <p:txBody>
          <a:bodyPr anchor="t" anchorCtr="0">
            <a:noAutofit/>
          </a:bodyPr>
          <a:lstStyle>
            <a:lvl1pPr>
              <a:lnSpc>
                <a:spcPts val="2200"/>
              </a:lnSpc>
              <a:defRPr sz="2000" cap="none" baseline="0"/>
            </a:lvl1pPr>
          </a:lstStyle>
          <a:p>
            <a:r>
              <a:rPr lang="de-DE" dirty="0"/>
              <a:t>Untertitel bearbeiten</a:t>
            </a:r>
            <a:br>
              <a:rPr lang="de-DE" dirty="0"/>
            </a:br>
            <a:r>
              <a:rPr lang="de-DE" dirty="0"/>
              <a:t>4-zeilig</a:t>
            </a:r>
            <a:br>
              <a:rPr lang="de-DE" dirty="0"/>
            </a:br>
            <a:endParaRPr lang="de-DE" dirty="0"/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2C116567-3BDC-4DE9-876C-86BB0EB106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1" y="3437651"/>
            <a:ext cx="5578800" cy="1223682"/>
          </a:xfrm>
        </p:spPr>
        <p:txBody>
          <a:bodyPr anchor="b" anchorCtr="0">
            <a:noAutofit/>
          </a:bodyPr>
          <a:lstStyle>
            <a:lvl1pPr marL="0" indent="0">
              <a:lnSpc>
                <a:spcPts val="3000"/>
              </a:lnSpc>
              <a:buNone/>
              <a:defRPr sz="2800" cap="all" spc="50" baseline="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5E025891-DCCE-43E4-9926-DF808D516D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5962478"/>
            <a:ext cx="5578787" cy="288000"/>
          </a:xfrm>
        </p:spPr>
        <p:txBody>
          <a:bodyPr anchor="b" anchorCtr="0">
            <a:noAutofit/>
          </a:bodyPr>
          <a:lstStyle>
            <a:lvl1pPr marL="0" indent="0">
              <a:lnSpc>
                <a:spcPts val="1650"/>
              </a:lnSpc>
              <a:buNone/>
              <a:defRPr sz="1400"/>
            </a:lvl1pPr>
            <a:lvl2pPr marL="180000" indent="0">
              <a:buNone/>
              <a:defRPr/>
            </a:lvl2pPr>
          </a:lstStyle>
          <a:p>
            <a:pPr lvl="0"/>
            <a:r>
              <a:rPr lang="de-DE" dirty="0"/>
              <a:t>Autor bearbeiten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8880C888-455D-4E3E-99F4-BB13627DA3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6262577"/>
            <a:ext cx="5578787" cy="2880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650"/>
              </a:lnSpc>
              <a:buNone/>
              <a:defRPr sz="1400"/>
            </a:lvl1pPr>
            <a:lvl2pPr marL="180000" indent="0">
              <a:buNone/>
              <a:defRPr/>
            </a:lvl2pPr>
          </a:lstStyle>
          <a:p>
            <a:pPr lvl="0"/>
            <a:r>
              <a:rPr lang="de-DE" dirty="0"/>
              <a:t>XX.XX.XXXX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876345E-C15F-4046-9105-A017DABD01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75160" y="442800"/>
            <a:ext cx="2297951" cy="46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9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se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51598CE5-5CA2-425D-B930-C2B81565DD87}"/>
              </a:ext>
            </a:extLst>
          </p:cNvPr>
          <p:cNvSpPr txBox="1"/>
          <p:nvPr userDrawn="1"/>
        </p:nvSpPr>
        <p:spPr>
          <a:xfrm>
            <a:off x="515939" y="404813"/>
            <a:ext cx="7128000" cy="7945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r>
              <a:rPr lang="de-DE" sz="2600" cap="all" spc="10" baseline="0" dirty="0">
                <a:latin typeface="+mj-lt"/>
              </a:rPr>
              <a:t>Danke für Ihre Aufmerksamkeit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FD5FA6-4336-4DC4-8F40-747BEFEC2F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9" y="1549974"/>
            <a:ext cx="3520800" cy="4701600"/>
          </a:xfrm>
        </p:spPr>
        <p:txBody>
          <a:bodyPr lIns="0">
            <a:noAutofit/>
          </a:bodyPr>
          <a:lstStyle>
            <a:lvl1pPr marL="0" indent="0">
              <a:lnSpc>
                <a:spcPts val="1850"/>
              </a:lnSpc>
              <a:buFontTx/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8F9A494-A315-4FE4-BCD0-2263EEFABDD6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278886" y="1549974"/>
            <a:ext cx="1001143" cy="788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88880A0F-9506-40D1-86A9-D1CFEECCED49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8118707" y="1549974"/>
            <a:ext cx="1001143" cy="788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15">
            <a:extLst>
              <a:ext uri="{FF2B5EF4-FFF2-40B4-BE49-F238E27FC236}">
                <a16:creationId xmlns:a16="http://schemas.microsoft.com/office/drawing/2014/main" id="{C227D059-C149-41D1-8D72-DDCEE496CD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67000" y="1549974"/>
            <a:ext cx="2304000" cy="788767"/>
          </a:xfrm>
        </p:spPr>
        <p:txBody>
          <a:bodyPr>
            <a:noAutofit/>
          </a:bodyPr>
          <a:lstStyle>
            <a:lvl1pPr marL="0" indent="0">
              <a:lnSpc>
                <a:spcPts val="1850"/>
              </a:lnSpc>
              <a:buFontTx/>
              <a:buNone/>
              <a:defRPr sz="1400"/>
            </a:lvl1pPr>
            <a:lvl2pPr marL="300038" indent="0">
              <a:lnSpc>
                <a:spcPts val="1400"/>
              </a:lnSpc>
              <a:buFontTx/>
              <a:buNone/>
              <a:defRPr sz="1200"/>
            </a:lvl2pPr>
            <a:lvl3pPr marL="538163" indent="0">
              <a:lnSpc>
                <a:spcPts val="1400"/>
              </a:lnSpc>
              <a:buFontTx/>
              <a:buNone/>
              <a:defRPr sz="1200"/>
            </a:lvl3pPr>
            <a:lvl4pPr marL="785812" indent="0">
              <a:lnSpc>
                <a:spcPts val="1400"/>
              </a:lnSpc>
              <a:buFontTx/>
              <a:buNone/>
              <a:defRPr sz="1200"/>
            </a:lvl4pPr>
            <a:lvl5pPr marL="917575" indent="0">
              <a:lnSpc>
                <a:spcPts val="1400"/>
              </a:lnSpc>
              <a:buFontTx/>
              <a:buNone/>
              <a:defRPr sz="12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m.mustermann@hs-rm.de</a:t>
            </a:r>
          </a:p>
        </p:txBody>
      </p:sp>
      <p:sp>
        <p:nvSpPr>
          <p:cNvPr id="12" name="Textplatzhalter 15">
            <a:extLst>
              <a:ext uri="{FF2B5EF4-FFF2-40B4-BE49-F238E27FC236}">
                <a16:creationId xmlns:a16="http://schemas.microsoft.com/office/drawing/2014/main" id="{1AE9B0B1-145B-4598-A92C-B0D98A540C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27179" y="2581997"/>
            <a:ext cx="2340000" cy="788767"/>
          </a:xfrm>
        </p:spPr>
        <p:txBody>
          <a:bodyPr>
            <a:noAutofit/>
          </a:bodyPr>
          <a:lstStyle>
            <a:lvl1pPr marL="0" indent="0">
              <a:lnSpc>
                <a:spcPts val="1850"/>
              </a:lnSpc>
              <a:buFontTx/>
              <a:buNone/>
              <a:defRPr sz="1400"/>
            </a:lvl1pPr>
            <a:lvl2pPr marL="300038" indent="0">
              <a:lnSpc>
                <a:spcPts val="1400"/>
              </a:lnSpc>
              <a:buFontTx/>
              <a:buNone/>
              <a:defRPr sz="1200"/>
            </a:lvl2pPr>
            <a:lvl3pPr marL="538163" indent="0">
              <a:lnSpc>
                <a:spcPts val="1400"/>
              </a:lnSpc>
              <a:buFontTx/>
              <a:buNone/>
              <a:defRPr sz="1200"/>
            </a:lvl3pPr>
            <a:lvl4pPr marL="785812" indent="0">
              <a:lnSpc>
                <a:spcPts val="1400"/>
              </a:lnSpc>
              <a:buFontTx/>
              <a:buNone/>
              <a:defRPr sz="1200"/>
            </a:lvl4pPr>
            <a:lvl5pPr marL="917575" indent="0">
              <a:lnSpc>
                <a:spcPts val="1400"/>
              </a:lnSpc>
              <a:buFontTx/>
              <a:buNone/>
              <a:defRPr sz="12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m.musterfrau@hs-rm.de</a:t>
            </a:r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C2441D33-5041-4224-B19D-DD47A05941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7177" y="1549974"/>
            <a:ext cx="2340000" cy="792000"/>
          </a:xfrm>
        </p:spPr>
        <p:txBody>
          <a:bodyPr>
            <a:noAutofit/>
          </a:bodyPr>
          <a:lstStyle>
            <a:lvl1pPr marL="0" indent="0">
              <a:lnSpc>
                <a:spcPts val="1850"/>
              </a:lnSpc>
              <a:buFontTx/>
              <a:buNone/>
              <a:defRPr sz="1400"/>
            </a:lvl1pPr>
            <a:lvl2pPr marL="300038" indent="0">
              <a:lnSpc>
                <a:spcPts val="1400"/>
              </a:lnSpc>
              <a:buFontTx/>
              <a:buNone/>
              <a:defRPr sz="1200"/>
            </a:lvl2pPr>
            <a:lvl3pPr marL="538163" indent="0">
              <a:lnSpc>
                <a:spcPts val="1400"/>
              </a:lnSpc>
              <a:buFontTx/>
              <a:buNone/>
              <a:defRPr sz="1200"/>
            </a:lvl3pPr>
            <a:lvl4pPr marL="785812" indent="0">
              <a:lnSpc>
                <a:spcPts val="1400"/>
              </a:lnSpc>
              <a:buFontTx/>
              <a:buNone/>
              <a:defRPr sz="1200"/>
            </a:lvl4pPr>
            <a:lvl5pPr marL="917575" indent="0">
              <a:lnSpc>
                <a:spcPts val="1400"/>
              </a:lnSpc>
              <a:buFontTx/>
              <a:buNone/>
              <a:defRPr sz="12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m.musterfrau@hs-rm.de</a:t>
            </a:r>
          </a:p>
        </p:txBody>
      </p:sp>
      <p:sp>
        <p:nvSpPr>
          <p:cNvPr id="19" name="Bildplatzhalter 8">
            <a:extLst>
              <a:ext uri="{FF2B5EF4-FFF2-40B4-BE49-F238E27FC236}">
                <a16:creationId xmlns:a16="http://schemas.microsoft.com/office/drawing/2014/main" id="{240E2EF7-08A3-4E1A-943A-32BA99F8599F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283889" y="2581997"/>
            <a:ext cx="1001143" cy="788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BA9DBB5F-B84E-4A6D-81F4-2DF139E50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3B2A833-CA83-470E-8B05-99AEC471FD30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C9586686-0557-4E71-8A9A-DC86531ED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Bruns, André -  Wie lassen sich die Potenziale des Betriebliches Mobilitätsmanagements ausschöpfen?</a:t>
            </a:r>
            <a:endParaRPr lang="de-DE" dirty="0"/>
          </a:p>
        </p:txBody>
      </p:sp>
      <p:sp>
        <p:nvSpPr>
          <p:cNvPr id="22" name="Foliennummernplatzhalter 5">
            <a:extLst>
              <a:ext uri="{FF2B5EF4-FFF2-40B4-BE49-F238E27FC236}">
                <a16:creationId xmlns:a16="http://schemas.microsoft.com/office/drawing/2014/main" id="{5500D1F4-4A75-4C5E-A1B4-3CF498E85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64E42D8-13E1-47C9-99BA-7CD1720522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5160" y="442800"/>
            <a:ext cx="2297951" cy="469747"/>
          </a:xfrm>
          <a:prstGeom prst="rect">
            <a:avLst/>
          </a:prstGeom>
        </p:spPr>
      </p:pic>
      <p:sp>
        <p:nvSpPr>
          <p:cNvPr id="28" name="Textplatzhalter 15">
            <a:extLst>
              <a:ext uri="{FF2B5EF4-FFF2-40B4-BE49-F238E27FC236}">
                <a16:creationId xmlns:a16="http://schemas.microsoft.com/office/drawing/2014/main" id="{DC6E4FDB-7A09-4701-8FB5-1FC4D7D24F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67000" y="2581997"/>
            <a:ext cx="2304000" cy="788767"/>
          </a:xfrm>
        </p:spPr>
        <p:txBody>
          <a:bodyPr>
            <a:noAutofit/>
          </a:bodyPr>
          <a:lstStyle>
            <a:lvl1pPr marL="0" indent="0">
              <a:lnSpc>
                <a:spcPts val="1850"/>
              </a:lnSpc>
              <a:buFontTx/>
              <a:buNone/>
              <a:defRPr sz="1400"/>
            </a:lvl1pPr>
            <a:lvl2pPr marL="300038" indent="0">
              <a:lnSpc>
                <a:spcPts val="1400"/>
              </a:lnSpc>
              <a:buFontTx/>
              <a:buNone/>
              <a:defRPr sz="1200"/>
            </a:lvl2pPr>
            <a:lvl3pPr marL="538163" indent="0">
              <a:lnSpc>
                <a:spcPts val="1400"/>
              </a:lnSpc>
              <a:buFontTx/>
              <a:buNone/>
              <a:defRPr sz="1200"/>
            </a:lvl3pPr>
            <a:lvl4pPr marL="785812" indent="0">
              <a:lnSpc>
                <a:spcPts val="1400"/>
              </a:lnSpc>
              <a:buFontTx/>
              <a:buNone/>
              <a:defRPr sz="1200"/>
            </a:lvl4pPr>
            <a:lvl5pPr marL="917575" indent="0">
              <a:lnSpc>
                <a:spcPts val="1400"/>
              </a:lnSpc>
              <a:buFontTx/>
              <a:buNone/>
              <a:defRPr sz="12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m.mustermann@hs-rm.de</a:t>
            </a:r>
          </a:p>
        </p:txBody>
      </p:sp>
      <p:sp>
        <p:nvSpPr>
          <p:cNvPr id="29" name="Bildplatzhalter 8">
            <a:extLst>
              <a:ext uri="{FF2B5EF4-FFF2-40B4-BE49-F238E27FC236}">
                <a16:creationId xmlns:a16="http://schemas.microsoft.com/office/drawing/2014/main" id="{C22102B4-9BDB-4253-B940-2A5F5E4AF2D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8118707" y="2581997"/>
            <a:ext cx="1001143" cy="788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3" name="Textplatzhalter 15">
            <a:extLst>
              <a:ext uri="{FF2B5EF4-FFF2-40B4-BE49-F238E27FC236}">
                <a16:creationId xmlns:a16="http://schemas.microsoft.com/office/drawing/2014/main" id="{3C25F7C3-5B78-4112-91DC-29AD3A69CE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27179" y="3621607"/>
            <a:ext cx="2340000" cy="788767"/>
          </a:xfrm>
        </p:spPr>
        <p:txBody>
          <a:bodyPr>
            <a:noAutofit/>
          </a:bodyPr>
          <a:lstStyle>
            <a:lvl1pPr marL="0" indent="0">
              <a:lnSpc>
                <a:spcPts val="1850"/>
              </a:lnSpc>
              <a:buFontTx/>
              <a:buNone/>
              <a:defRPr sz="1400"/>
            </a:lvl1pPr>
            <a:lvl2pPr marL="300038" indent="0">
              <a:lnSpc>
                <a:spcPts val="1400"/>
              </a:lnSpc>
              <a:buFontTx/>
              <a:buNone/>
              <a:defRPr sz="1200"/>
            </a:lvl2pPr>
            <a:lvl3pPr marL="538163" indent="0">
              <a:lnSpc>
                <a:spcPts val="1400"/>
              </a:lnSpc>
              <a:buFontTx/>
              <a:buNone/>
              <a:defRPr sz="1200"/>
            </a:lvl3pPr>
            <a:lvl4pPr marL="785812" indent="0">
              <a:lnSpc>
                <a:spcPts val="1400"/>
              </a:lnSpc>
              <a:buFontTx/>
              <a:buNone/>
              <a:defRPr sz="1200"/>
            </a:lvl4pPr>
            <a:lvl5pPr marL="917575" indent="0">
              <a:lnSpc>
                <a:spcPts val="1400"/>
              </a:lnSpc>
              <a:buFontTx/>
              <a:buNone/>
              <a:defRPr sz="12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m.musterfrau@hs-rm.de</a:t>
            </a:r>
          </a:p>
        </p:txBody>
      </p:sp>
      <p:sp>
        <p:nvSpPr>
          <p:cNvPr id="35" name="Bildplatzhalter 8">
            <a:extLst>
              <a:ext uri="{FF2B5EF4-FFF2-40B4-BE49-F238E27FC236}">
                <a16:creationId xmlns:a16="http://schemas.microsoft.com/office/drawing/2014/main" id="{ABEDFD04-511A-4CE6-BB2D-0AF176480515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83889" y="3621607"/>
            <a:ext cx="1001143" cy="788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6" name="Textplatzhalter 15">
            <a:extLst>
              <a:ext uri="{FF2B5EF4-FFF2-40B4-BE49-F238E27FC236}">
                <a16:creationId xmlns:a16="http://schemas.microsoft.com/office/drawing/2014/main" id="{12A33857-16EE-4D6F-B0B4-B1BF44AFC4D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367000" y="3621607"/>
            <a:ext cx="2304000" cy="788767"/>
          </a:xfrm>
        </p:spPr>
        <p:txBody>
          <a:bodyPr>
            <a:noAutofit/>
          </a:bodyPr>
          <a:lstStyle>
            <a:lvl1pPr marL="0" indent="0">
              <a:lnSpc>
                <a:spcPts val="1850"/>
              </a:lnSpc>
              <a:buFontTx/>
              <a:buNone/>
              <a:defRPr sz="1400"/>
            </a:lvl1pPr>
            <a:lvl2pPr marL="300038" indent="0">
              <a:lnSpc>
                <a:spcPts val="1400"/>
              </a:lnSpc>
              <a:buFontTx/>
              <a:buNone/>
              <a:defRPr sz="1200"/>
            </a:lvl2pPr>
            <a:lvl3pPr marL="538163" indent="0">
              <a:lnSpc>
                <a:spcPts val="1400"/>
              </a:lnSpc>
              <a:buFontTx/>
              <a:buNone/>
              <a:defRPr sz="1200"/>
            </a:lvl3pPr>
            <a:lvl4pPr marL="785812" indent="0">
              <a:lnSpc>
                <a:spcPts val="1400"/>
              </a:lnSpc>
              <a:buFontTx/>
              <a:buNone/>
              <a:defRPr sz="1200"/>
            </a:lvl4pPr>
            <a:lvl5pPr marL="917575" indent="0">
              <a:lnSpc>
                <a:spcPts val="1400"/>
              </a:lnSpc>
              <a:buFontTx/>
              <a:buNone/>
              <a:defRPr sz="12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m.mustermann@hs-rm.de</a:t>
            </a:r>
          </a:p>
        </p:txBody>
      </p:sp>
      <p:sp>
        <p:nvSpPr>
          <p:cNvPr id="37" name="Bildplatzhalter 8">
            <a:extLst>
              <a:ext uri="{FF2B5EF4-FFF2-40B4-BE49-F238E27FC236}">
                <a16:creationId xmlns:a16="http://schemas.microsoft.com/office/drawing/2014/main" id="{625E4A44-EAF1-41A3-BC96-80D5A05B95B2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8118707" y="3621607"/>
            <a:ext cx="1001143" cy="788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2" name="Textplatzhalter 15">
            <a:extLst>
              <a:ext uri="{FF2B5EF4-FFF2-40B4-BE49-F238E27FC236}">
                <a16:creationId xmlns:a16="http://schemas.microsoft.com/office/drawing/2014/main" id="{04B84BEB-A619-42BC-A27E-8667964AF2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27179" y="4665379"/>
            <a:ext cx="2340000" cy="788767"/>
          </a:xfrm>
        </p:spPr>
        <p:txBody>
          <a:bodyPr>
            <a:noAutofit/>
          </a:bodyPr>
          <a:lstStyle>
            <a:lvl1pPr marL="0" indent="0">
              <a:lnSpc>
                <a:spcPts val="1850"/>
              </a:lnSpc>
              <a:buFontTx/>
              <a:buNone/>
              <a:defRPr sz="1400"/>
            </a:lvl1pPr>
            <a:lvl2pPr marL="300038" indent="0">
              <a:lnSpc>
                <a:spcPts val="1400"/>
              </a:lnSpc>
              <a:buFontTx/>
              <a:buNone/>
              <a:defRPr sz="1200"/>
            </a:lvl2pPr>
            <a:lvl3pPr marL="538163" indent="0">
              <a:lnSpc>
                <a:spcPts val="1400"/>
              </a:lnSpc>
              <a:buFontTx/>
              <a:buNone/>
              <a:defRPr sz="1200"/>
            </a:lvl3pPr>
            <a:lvl4pPr marL="785812" indent="0">
              <a:lnSpc>
                <a:spcPts val="1400"/>
              </a:lnSpc>
              <a:buFontTx/>
              <a:buNone/>
              <a:defRPr sz="1200"/>
            </a:lvl4pPr>
            <a:lvl5pPr marL="917575" indent="0">
              <a:lnSpc>
                <a:spcPts val="1400"/>
              </a:lnSpc>
              <a:buFontTx/>
              <a:buNone/>
              <a:defRPr sz="12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m.musterfrau@hs-rm.de</a:t>
            </a:r>
          </a:p>
        </p:txBody>
      </p:sp>
      <p:sp>
        <p:nvSpPr>
          <p:cNvPr id="43" name="Bildplatzhalter 8">
            <a:extLst>
              <a:ext uri="{FF2B5EF4-FFF2-40B4-BE49-F238E27FC236}">
                <a16:creationId xmlns:a16="http://schemas.microsoft.com/office/drawing/2014/main" id="{D024AF34-8AC6-40B6-B3AA-8436541EA95A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4283889" y="4665379"/>
            <a:ext cx="1001143" cy="788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4" name="Textplatzhalter 15">
            <a:extLst>
              <a:ext uri="{FF2B5EF4-FFF2-40B4-BE49-F238E27FC236}">
                <a16:creationId xmlns:a16="http://schemas.microsoft.com/office/drawing/2014/main" id="{EFCFD64E-14A2-4A2A-B863-7A31BC93F77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367000" y="4665379"/>
            <a:ext cx="2304000" cy="788767"/>
          </a:xfrm>
        </p:spPr>
        <p:txBody>
          <a:bodyPr>
            <a:noAutofit/>
          </a:bodyPr>
          <a:lstStyle>
            <a:lvl1pPr marL="0" indent="0">
              <a:lnSpc>
                <a:spcPts val="1850"/>
              </a:lnSpc>
              <a:buFontTx/>
              <a:buNone/>
              <a:defRPr sz="1400"/>
            </a:lvl1pPr>
            <a:lvl2pPr marL="300038" indent="0">
              <a:lnSpc>
                <a:spcPts val="1400"/>
              </a:lnSpc>
              <a:buFontTx/>
              <a:buNone/>
              <a:defRPr sz="1200"/>
            </a:lvl2pPr>
            <a:lvl3pPr marL="538163" indent="0">
              <a:lnSpc>
                <a:spcPts val="1400"/>
              </a:lnSpc>
              <a:buFontTx/>
              <a:buNone/>
              <a:defRPr sz="1200"/>
            </a:lvl3pPr>
            <a:lvl4pPr marL="785812" indent="0">
              <a:lnSpc>
                <a:spcPts val="1400"/>
              </a:lnSpc>
              <a:buFontTx/>
              <a:buNone/>
              <a:defRPr sz="1200"/>
            </a:lvl4pPr>
            <a:lvl5pPr marL="917575" indent="0">
              <a:lnSpc>
                <a:spcPts val="1400"/>
              </a:lnSpc>
              <a:buFontTx/>
              <a:buNone/>
              <a:defRPr sz="12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m.mustermann@hs-rm.de</a:t>
            </a:r>
          </a:p>
        </p:txBody>
      </p:sp>
      <p:sp>
        <p:nvSpPr>
          <p:cNvPr id="45" name="Bildplatzhalter 8">
            <a:extLst>
              <a:ext uri="{FF2B5EF4-FFF2-40B4-BE49-F238E27FC236}">
                <a16:creationId xmlns:a16="http://schemas.microsoft.com/office/drawing/2014/main" id="{E1E01D98-017C-4214-A8AD-9EFD6FB72153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8118707" y="4665379"/>
            <a:ext cx="1001143" cy="788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918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2F4ACC-9350-4098-A6D1-7480A995E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545878"/>
            <a:ext cx="11160000" cy="4702522"/>
          </a:xfrm>
        </p:spPr>
        <p:txBody>
          <a:bodyPr lIns="0" rIns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01C0B67-6E31-4253-88CA-D3F72379C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94FFAACE-9C1E-47CC-ABA0-8661E4CEEF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A061C7CD-95A5-496C-BE3D-5D2EDFA95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D3BBB9BA-36A0-463E-9A56-3B22B3375524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2422CEB-7BBF-4F99-A032-A598EE092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Bruns, André -  Wie lassen sich die Potenziale des Betriebliches Mobilitätsmanagements ausschöpfen?</a:t>
            </a:r>
            <a:endParaRPr lang="de-DE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3D08EEE9-D086-4D25-8F10-3DB90135E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8331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2F4ACC-9350-4098-A6D1-7480A995E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545878"/>
            <a:ext cx="5382000" cy="4702522"/>
          </a:xfrm>
        </p:spPr>
        <p:txBody>
          <a:bodyPr lIns="0" rIns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9D8A7825-B258-4C7C-8421-F0F59081F6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99627" y="1549053"/>
            <a:ext cx="5382000" cy="4702522"/>
          </a:xfrm>
        </p:spPr>
        <p:txBody>
          <a:bodyPr lIns="0" rIns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5A48E499-6068-4422-94A9-AAED47820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A1516C4B-CFD3-47B9-A2B6-EF96BD0190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76C055DD-5115-4C57-92C8-8AF3710BE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5064F5FC-C6DB-423D-A60F-8F3A10B258E2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DC23044E-00DB-4428-B024-00F6F2781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Bruns, André -  Wie lassen sich die Potenziale des Betriebliches Mobilitätsmanagements ausschöpfen?</a:t>
            </a:r>
            <a:endParaRPr lang="de-DE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238180AD-3BB3-40E1-A4DF-04A1350D7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6586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2F4ACC-9350-4098-A6D1-7480A995E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545878"/>
            <a:ext cx="3520800" cy="4702522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9D8A7825-B258-4C7C-8421-F0F59081F6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50200" y="1549053"/>
            <a:ext cx="3520800" cy="4702522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A115E7B-AA9B-41F9-B8FC-1968802DC37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35234" y="1549053"/>
            <a:ext cx="3520800" cy="4702522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F1500C03-A0E3-4042-BC38-7E1B03403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75514AD9-DEEC-48B8-9761-6045BF725F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4EA9D56E-8A15-4506-B5D0-55369B83D6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BF782ABB-C220-40E1-BED5-4728678D0154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818913C0-EE03-43AF-9FF5-D2AB73A71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Bruns, André -  Wie lassen sich die Potenziale des Betriebliches Mobilitätsmanagements ausschöpfen?</a:t>
            </a:r>
            <a:endParaRPr lang="de-DE" dirty="0"/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8EC591D3-2FB6-4935-A606-DF9410D66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7942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2-spalti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E369CB54-0434-43D4-AFA3-F3A891CCF1D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97" y="-1"/>
            <a:ext cx="5891639" cy="6858001"/>
          </a:xfrm>
        </p:spPr>
        <p:txBody>
          <a:bodyPr lIns="0" rIns="0"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48B66DF0-5D34-4193-B55C-54AF20510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94565" y="6459053"/>
            <a:ext cx="495517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Bruns, André -  Wie lassen sich die Potenziale des Betriebliches Mobilitätsmanagements ausschöpfen?</a:t>
            </a:r>
            <a:endParaRPr lang="de-DE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BB225A8B-F59B-427A-8561-808BACBCD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A77FCD3A-6CC2-4221-B5A3-57B53D05F7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94565" y="1549053"/>
            <a:ext cx="5376435" cy="4702522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0110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-spaltig mit 2x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D9BA6D5-4B45-47C1-A9DE-E6C58CA1F5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F03C49C-0D45-4B62-9B8A-802900098526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48B66DF0-5D34-4193-B55C-54AF20510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Bruns, André -  Wie lassen sich die Potenziale des Betriebliches Mobilitätsmanagements ausschöpfen?</a:t>
            </a:r>
            <a:endParaRPr lang="de-DE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BB225A8B-F59B-427A-8561-808BACBCD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A77FCD3A-6CC2-4221-B5A3-57B53D05F7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5939" y="1549053"/>
            <a:ext cx="5376435" cy="4702522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B85B4698-1C5D-47B2-883E-2C5D2DA7D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F6ABA3F7-B13C-4341-B58A-3A0679723D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16" name="Bildplatzhalter 9">
            <a:extLst>
              <a:ext uri="{FF2B5EF4-FFF2-40B4-BE49-F238E27FC236}">
                <a16:creationId xmlns:a16="http://schemas.microsoft.com/office/drawing/2014/main" id="{684E57B4-5F34-4F99-A90C-227226A78D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628" y="1549053"/>
            <a:ext cx="5891639" cy="2250000"/>
          </a:xfrm>
        </p:spPr>
        <p:txBody>
          <a:bodyPr lIns="0" rIns="0"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7" name="Bildplatzhalter 9">
            <a:extLst>
              <a:ext uri="{FF2B5EF4-FFF2-40B4-BE49-F238E27FC236}">
                <a16:creationId xmlns:a16="http://schemas.microsoft.com/office/drawing/2014/main" id="{695ADE14-CF2B-43BA-BD1F-0A542A32F86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99628" y="4001575"/>
            <a:ext cx="5891639" cy="2250000"/>
          </a:xfrm>
        </p:spPr>
        <p:txBody>
          <a:bodyPr lIns="0" rIns="0"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380085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2-spaltig mit 1x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E369CB54-0434-43D4-AFA3-F3A891CCF1D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92000" y="1549053"/>
            <a:ext cx="3600000" cy="4702522"/>
          </a:xfrm>
        </p:spPr>
        <p:txBody>
          <a:bodyPr lIns="0" rIns="0"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D9BA6D5-4B45-47C1-A9DE-E6C58CA1F5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F2DB4779-1547-45F6-99A0-17F8E18B8A4F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48B66DF0-5D34-4193-B55C-54AF20510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Bruns, André -  Wie lassen sich die Potenziale des Betriebliches Mobilitätsmanagements ausschöpfen?</a:t>
            </a:r>
            <a:endParaRPr lang="de-DE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BB225A8B-F59B-427A-8561-808BACBCD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A77FCD3A-6CC2-4221-B5A3-57B53D05F7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5939" y="1549053"/>
            <a:ext cx="5376435" cy="4702522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B85B4698-1C5D-47B2-883E-2C5D2DA7D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F6ABA3F7-B13C-4341-B58A-3A0679723D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</p:spTree>
    <p:extLst>
      <p:ext uri="{BB962C8B-B14F-4D97-AF65-F5344CB8AC3E}">
        <p14:creationId xmlns:p14="http://schemas.microsoft.com/office/powerpoint/2010/main" val="1646808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ild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28C1A5D4-A06D-41CB-8FC2-E43AD796C3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49975"/>
            <a:ext cx="12192000" cy="4701600"/>
          </a:xfrm>
        </p:spPr>
        <p:txBody>
          <a:bodyPr lIns="36000" rIns="0"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69D4193F-7DED-4766-95F6-4D9F6E965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5F5BB022-1F69-4EEB-9183-8ABB38ADED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72F4D6B1-8AC0-42AD-B752-556BA09224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6369018F-500A-4FE2-B248-2BD8729874FB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D1200DDB-6A9B-44D6-A8DC-293A99656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Bruns, André -  Wie lassen sich die Potenziale des Betriebliches Mobilitätsmanagements ausschöpfen?</a:t>
            </a:r>
            <a:endParaRPr lang="de-DE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68739CAE-CB1F-44AD-942C-6AC963507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3344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ild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28C1A5D4-A06D-41CB-8FC2-E43AD796C3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</p:spPr>
        <p:txBody>
          <a:bodyPr lIns="36000" rIns="0"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69D4193F-7DED-4766-95F6-4D9F6E965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5F5BB022-1F69-4EEB-9183-8ABB38ADED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</p:spTree>
    <p:extLst>
      <p:ext uri="{BB962C8B-B14F-4D97-AF65-F5344CB8AC3E}">
        <p14:creationId xmlns:p14="http://schemas.microsoft.com/office/powerpoint/2010/main" val="1755115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eer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B352122A-4CAF-43EE-AAE4-B9E45923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1032CD10-77A4-4A5E-8802-696EB7163A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303D086D-EE74-4584-9525-D08BABA30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FF31803C-44E1-4CC9-87C6-50BC710C712F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2F2CB227-90D4-4EDE-BF61-9456ECD01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Bruns, André -  Wie lassen sich die Potenziale des Betriebliches Mobilitätsmanagements ausschöpfen?</a:t>
            </a:r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48AEE595-5817-4595-8E3E-C723C432B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944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432BA5D1-9450-48DC-9916-3429D3DF88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75"/>
            <a:ext cx="7120128" cy="6858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4CFE2D5C-7629-4472-B1D6-966BA90C4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4669214"/>
            <a:ext cx="5578800" cy="1223681"/>
          </a:xfrm>
        </p:spPr>
        <p:txBody>
          <a:bodyPr anchor="t" anchorCtr="0">
            <a:noAutofit/>
          </a:bodyPr>
          <a:lstStyle>
            <a:lvl1pPr>
              <a:lnSpc>
                <a:spcPts val="2000"/>
              </a:lnSpc>
              <a:defRPr sz="1800" cap="none" baseline="0"/>
            </a:lvl1pPr>
          </a:lstStyle>
          <a:p>
            <a:r>
              <a:rPr lang="de-DE" dirty="0"/>
              <a:t>Untertitel bearbeiten</a:t>
            </a:r>
            <a:br>
              <a:rPr lang="de-DE" dirty="0"/>
            </a:br>
            <a:r>
              <a:rPr lang="de-DE" dirty="0"/>
              <a:t>4-zeilig</a:t>
            </a:r>
            <a:br>
              <a:rPr lang="de-DE" dirty="0"/>
            </a:br>
            <a:endParaRPr lang="de-DE" dirty="0"/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2C116567-3BDC-4DE9-876C-86BB0EB106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1" y="3437651"/>
            <a:ext cx="5578800" cy="1223682"/>
          </a:xfrm>
        </p:spPr>
        <p:txBody>
          <a:bodyPr anchor="b" anchorCtr="0">
            <a:noAutofit/>
          </a:bodyPr>
          <a:lstStyle>
            <a:lvl1pPr marL="0" indent="0">
              <a:lnSpc>
                <a:spcPts val="3000"/>
              </a:lnSpc>
              <a:buNone/>
              <a:defRPr sz="2800" cap="none" spc="50" baseline="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5E025891-DCCE-43E4-9926-DF808D516D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5962478"/>
            <a:ext cx="5578787" cy="288000"/>
          </a:xfrm>
        </p:spPr>
        <p:txBody>
          <a:bodyPr anchor="b" anchorCtr="0">
            <a:noAutofit/>
          </a:bodyPr>
          <a:lstStyle>
            <a:lvl1pPr marL="0" indent="0">
              <a:lnSpc>
                <a:spcPts val="1650"/>
              </a:lnSpc>
              <a:buNone/>
              <a:defRPr sz="1400"/>
            </a:lvl1pPr>
            <a:lvl2pPr marL="180000" indent="0">
              <a:buNone/>
              <a:defRPr/>
            </a:lvl2pPr>
          </a:lstStyle>
          <a:p>
            <a:pPr lvl="0"/>
            <a:r>
              <a:rPr lang="de-DE" dirty="0"/>
              <a:t>Autor bearbeiten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8880C888-455D-4E3E-99F4-BB13627DA3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6262577"/>
            <a:ext cx="5578787" cy="2880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650"/>
              </a:lnSpc>
              <a:buNone/>
              <a:defRPr sz="1400"/>
            </a:lvl1pPr>
            <a:lvl2pPr marL="180000" indent="0">
              <a:buNone/>
              <a:defRPr/>
            </a:lvl2pPr>
          </a:lstStyle>
          <a:p>
            <a:pPr lvl="0"/>
            <a:r>
              <a:rPr lang="de-DE" dirty="0"/>
              <a:t>XX.XX.XXXX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3E64DAA-39EA-4DD0-B569-DB88CA5B09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75160" y="442800"/>
            <a:ext cx="2297951" cy="46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93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rei Ph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2F4ACC-9350-4098-A6D1-7480A995E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2136096"/>
            <a:ext cx="35208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9D8A7825-B258-4C7C-8421-F0F59081F6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50200" y="2139271"/>
            <a:ext cx="35208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A115E7B-AA9B-41F9-B8FC-1968802DC37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35234" y="2139271"/>
            <a:ext cx="35208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58EAB98-5CE6-403E-815E-10862B7C8273}"/>
              </a:ext>
            </a:extLst>
          </p:cNvPr>
          <p:cNvGrpSpPr/>
          <p:nvPr userDrawn="1"/>
        </p:nvGrpSpPr>
        <p:grpSpPr>
          <a:xfrm>
            <a:off x="515938" y="1546892"/>
            <a:ext cx="11160125" cy="337197"/>
            <a:chOff x="446089" y="1670050"/>
            <a:chExt cx="8686799" cy="457200"/>
          </a:xfrm>
        </p:grpSpPr>
        <p:sp>
          <p:nvSpPr>
            <p:cNvPr id="18" name="AutoShape 21">
              <a:extLst>
                <a:ext uri="{FF2B5EF4-FFF2-40B4-BE49-F238E27FC236}">
                  <a16:creationId xmlns:a16="http://schemas.microsoft.com/office/drawing/2014/main" id="{1A4D320F-88C4-46E6-A63C-84E38BD11176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446089" y="1670050"/>
              <a:ext cx="2743895" cy="457200"/>
            </a:xfrm>
            <a:prstGeom prst="homePlate">
              <a:avLst>
                <a:gd name="adj" fmla="val 19790"/>
              </a:avLst>
            </a:prstGeom>
            <a:solidFill>
              <a:schemeClr val="tx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tIns="54000" bIns="54000" anchor="ctr"/>
            <a:lstStyle/>
            <a:p>
              <a:pPr algn="ctr"/>
              <a:endParaRPr lang="de-DE" alt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AutoShape 23">
              <a:extLst>
                <a:ext uri="{FF2B5EF4-FFF2-40B4-BE49-F238E27FC236}">
                  <a16:creationId xmlns:a16="http://schemas.microsoft.com/office/drawing/2014/main" id="{CF5FAD88-B2A8-438D-976C-A15F2607D33A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3444956" y="1670050"/>
              <a:ext cx="2688504" cy="457200"/>
            </a:xfrm>
            <a:prstGeom prst="chevron">
              <a:avLst>
                <a:gd name="adj" fmla="val 20161"/>
              </a:avLst>
            </a:prstGeom>
            <a:solidFill>
              <a:schemeClr val="bg2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198000" tIns="54000" bIns="54000" anchor="ctr"/>
            <a:lstStyle/>
            <a:p>
              <a:pPr algn="ctr"/>
              <a:endParaRPr lang="de-DE" alt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AutoShape 25">
              <a:extLst>
                <a:ext uri="{FF2B5EF4-FFF2-40B4-BE49-F238E27FC236}">
                  <a16:creationId xmlns:a16="http://schemas.microsoft.com/office/drawing/2014/main" id="{46743AE2-FAAC-4073-8D0F-BCB3423D35B7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6388433" y="1670050"/>
              <a:ext cx="2744455" cy="457200"/>
            </a:xfrm>
            <a:prstGeom prst="chevron">
              <a:avLst>
                <a:gd name="adj" fmla="val 20827"/>
              </a:avLst>
            </a:prstGeom>
            <a:solidFill>
              <a:schemeClr val="bg2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198000" tIns="54000" bIns="54000" anchor="ctr"/>
            <a:lstStyle/>
            <a:p>
              <a:pPr algn="ctr"/>
              <a:endParaRPr lang="de-DE" altLang="de-D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64DCB3E1-3610-4FD9-8FC0-FD43D52696D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15938" y="1547412"/>
            <a:ext cx="3457324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637B499B-9BB1-47AE-826E-C244D825858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360513" y="1547412"/>
            <a:ext cx="3462118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EE5E1315-670C-4F0E-9200-F0B984E6AC7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150200" y="1547412"/>
            <a:ext cx="3525863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4C9B690A-8025-4BA8-9C8B-DB72F6B86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04813"/>
            <a:ext cx="7126287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0" name="Textplatzhalter 9">
            <a:extLst>
              <a:ext uri="{FF2B5EF4-FFF2-40B4-BE49-F238E27FC236}">
                <a16:creationId xmlns:a16="http://schemas.microsoft.com/office/drawing/2014/main" id="{F62371E8-EEF6-449E-9E7B-E24EB5C667F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5938" y="762000"/>
            <a:ext cx="7128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24" name="Datumsplatzhalter 3">
            <a:extLst>
              <a:ext uri="{FF2B5EF4-FFF2-40B4-BE49-F238E27FC236}">
                <a16:creationId xmlns:a16="http://schemas.microsoft.com/office/drawing/2014/main" id="{AD4F58FB-9038-4C3E-BFCB-64C0510DF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C3A0133E-3E59-468F-95BE-B92E0E3F23FB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25" name="Fußzeilenplatzhalter 4">
            <a:extLst>
              <a:ext uri="{FF2B5EF4-FFF2-40B4-BE49-F238E27FC236}">
                <a16:creationId xmlns:a16="http://schemas.microsoft.com/office/drawing/2014/main" id="{A114D1C0-81E6-4410-86FA-5338592B3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Bruns, André -  Wie lassen sich die Potenziale des Betriebliches Mobilitätsmanagements ausschöpfen?</a:t>
            </a:r>
            <a:endParaRPr lang="de-DE" dirty="0"/>
          </a:p>
        </p:txBody>
      </p:sp>
      <p:sp>
        <p:nvSpPr>
          <p:cNvPr id="31" name="Foliennummernplatzhalter 5">
            <a:extLst>
              <a:ext uri="{FF2B5EF4-FFF2-40B4-BE49-F238E27FC236}">
                <a16:creationId xmlns:a16="http://schemas.microsoft.com/office/drawing/2014/main" id="{74A9941C-FE0D-4C64-BE82-504078B9A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7155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ier Ph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2F4ACC-9350-4098-A6D1-7480A995E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2136096"/>
            <a:ext cx="25740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9D8A7825-B258-4C7C-8421-F0F59081F6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097000" y="2139271"/>
            <a:ext cx="25740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A115E7B-AA9B-41F9-B8FC-1968802DC37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376293" y="2139271"/>
            <a:ext cx="25740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58EAB98-5CE6-403E-815E-10862B7C8273}"/>
              </a:ext>
            </a:extLst>
          </p:cNvPr>
          <p:cNvGrpSpPr/>
          <p:nvPr userDrawn="1"/>
        </p:nvGrpSpPr>
        <p:grpSpPr>
          <a:xfrm>
            <a:off x="515938" y="1546892"/>
            <a:ext cx="11160125" cy="337197"/>
            <a:chOff x="446089" y="1670050"/>
            <a:chExt cx="8686799" cy="457200"/>
          </a:xfrm>
        </p:grpSpPr>
        <p:sp>
          <p:nvSpPr>
            <p:cNvPr id="18" name="AutoShape 21">
              <a:extLst>
                <a:ext uri="{FF2B5EF4-FFF2-40B4-BE49-F238E27FC236}">
                  <a16:creationId xmlns:a16="http://schemas.microsoft.com/office/drawing/2014/main" id="{1A4D320F-88C4-46E6-A63C-84E38BD11176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446089" y="1670050"/>
              <a:ext cx="2003546" cy="457200"/>
            </a:xfrm>
            <a:prstGeom prst="homePlate">
              <a:avLst>
                <a:gd name="adj" fmla="val 19790"/>
              </a:avLst>
            </a:prstGeom>
            <a:solidFill>
              <a:schemeClr val="tx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tIns="54000" bIns="54000" anchor="ctr"/>
            <a:lstStyle/>
            <a:p>
              <a:pPr algn="ctr"/>
              <a:endParaRPr lang="de-DE" alt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AutoShape 23">
              <a:extLst>
                <a:ext uri="{FF2B5EF4-FFF2-40B4-BE49-F238E27FC236}">
                  <a16:creationId xmlns:a16="http://schemas.microsoft.com/office/drawing/2014/main" id="{CF5FAD88-B2A8-438D-976C-A15F2607D33A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2678459" y="1670050"/>
              <a:ext cx="1997614" cy="457200"/>
            </a:xfrm>
            <a:prstGeom prst="chevron">
              <a:avLst>
                <a:gd name="adj" fmla="val 20161"/>
              </a:avLst>
            </a:prstGeom>
            <a:solidFill>
              <a:schemeClr val="bg2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198000" tIns="54000" bIns="54000" anchor="ctr"/>
            <a:lstStyle/>
            <a:p>
              <a:pPr algn="ctr"/>
              <a:endParaRPr lang="de-DE" alt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AutoShape 25">
              <a:extLst>
                <a:ext uri="{FF2B5EF4-FFF2-40B4-BE49-F238E27FC236}">
                  <a16:creationId xmlns:a16="http://schemas.microsoft.com/office/drawing/2014/main" id="{46743AE2-FAAC-4073-8D0F-BCB3423D35B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7125401" y="1670050"/>
              <a:ext cx="2007487" cy="457200"/>
            </a:xfrm>
            <a:prstGeom prst="chevron">
              <a:avLst>
                <a:gd name="adj" fmla="val 20827"/>
              </a:avLst>
            </a:prstGeom>
            <a:solidFill>
              <a:schemeClr val="bg2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198000" tIns="54000" bIns="54000" anchor="ctr"/>
            <a:lstStyle/>
            <a:p>
              <a:pPr algn="ctr"/>
              <a:endParaRPr lang="de-DE" altLang="de-D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64DCB3E1-3610-4FD9-8FC0-FD43D52696D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15938" y="1547412"/>
            <a:ext cx="2574000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637B499B-9BB1-47AE-826E-C244D825858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3913" y="1547412"/>
            <a:ext cx="2566380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EE5E1315-670C-4F0E-9200-F0B984E6AC7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097000" y="1547412"/>
            <a:ext cx="2579063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4C9B690A-8025-4BA8-9C8B-DB72F6B86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04813"/>
            <a:ext cx="7126287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0" name="Textplatzhalter 9">
            <a:extLst>
              <a:ext uri="{FF2B5EF4-FFF2-40B4-BE49-F238E27FC236}">
                <a16:creationId xmlns:a16="http://schemas.microsoft.com/office/drawing/2014/main" id="{F62371E8-EEF6-449E-9E7B-E24EB5C667F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5938" y="762000"/>
            <a:ext cx="7128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24" name="Datumsplatzhalter 3">
            <a:extLst>
              <a:ext uri="{FF2B5EF4-FFF2-40B4-BE49-F238E27FC236}">
                <a16:creationId xmlns:a16="http://schemas.microsoft.com/office/drawing/2014/main" id="{AD4F58FB-9038-4C3E-BFCB-64C0510DF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5B41ADE4-A9A7-48AF-A871-E8772FE4BBF4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25" name="Fußzeilenplatzhalter 4">
            <a:extLst>
              <a:ext uri="{FF2B5EF4-FFF2-40B4-BE49-F238E27FC236}">
                <a16:creationId xmlns:a16="http://schemas.microsoft.com/office/drawing/2014/main" id="{A114D1C0-81E6-4410-86FA-5338592B3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Bruns, André -  Wie lassen sich die Potenziale des Betriebliches Mobilitätsmanagements ausschöpfen?</a:t>
            </a:r>
            <a:endParaRPr lang="de-DE" dirty="0"/>
          </a:p>
        </p:txBody>
      </p:sp>
      <p:sp>
        <p:nvSpPr>
          <p:cNvPr id="31" name="Foliennummernplatzhalter 5">
            <a:extLst>
              <a:ext uri="{FF2B5EF4-FFF2-40B4-BE49-F238E27FC236}">
                <a16:creationId xmlns:a16="http://schemas.microsoft.com/office/drawing/2014/main" id="{74A9941C-FE0D-4C64-BE82-504078B9A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2B3231CF-A2BC-46F9-A383-48ABF17B8D6E}"/>
              </a:ext>
            </a:extLst>
          </p:cNvPr>
          <p:cNvSpPr>
            <a:spLocks noGrp="1"/>
          </p:cNvSpPr>
          <p:nvPr>
            <p:ph idx="52"/>
          </p:nvPr>
        </p:nvSpPr>
        <p:spPr>
          <a:xfrm>
            <a:off x="6236647" y="2139271"/>
            <a:ext cx="25740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7" name="AutoShape 23">
            <a:extLst>
              <a:ext uri="{FF2B5EF4-FFF2-40B4-BE49-F238E27FC236}">
                <a16:creationId xmlns:a16="http://schemas.microsoft.com/office/drawing/2014/main" id="{47D1C950-82F3-4626-8979-8A094BEDD666}"/>
              </a:ext>
            </a:extLst>
          </p:cNvPr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6231584" y="1546756"/>
            <a:ext cx="2579063" cy="337197"/>
          </a:xfrm>
          <a:prstGeom prst="chevron">
            <a:avLst>
              <a:gd name="adj" fmla="val 20161"/>
            </a:avLst>
          </a:prstGeom>
          <a:solidFill>
            <a:schemeClr val="bg2">
              <a:lumMod val="6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98000" tIns="54000" bIns="54000" anchor="ctr"/>
          <a:lstStyle/>
          <a:p>
            <a:pPr algn="ctr"/>
            <a:endParaRPr lang="de-DE" altLang="de-DE" b="1" dirty="0">
              <a:solidFill>
                <a:schemeClr val="bg1"/>
              </a:solidFill>
            </a:endParaRP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6CE19CC6-95BA-4699-946D-BAB3E056F65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31584" y="1552771"/>
            <a:ext cx="2579064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</p:spTree>
    <p:extLst>
      <p:ext uri="{BB962C8B-B14F-4D97-AF65-F5344CB8AC3E}">
        <p14:creationId xmlns:p14="http://schemas.microsoft.com/office/powerpoint/2010/main" val="2547615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7693A199-1CBD-495E-9E6D-DC37DD530416}"/>
              </a:ext>
            </a:extLst>
          </p:cNvPr>
          <p:cNvCxnSpPr>
            <a:cxnSpLocks/>
          </p:cNvCxnSpPr>
          <p:nvPr userDrawn="1"/>
        </p:nvCxnSpPr>
        <p:spPr>
          <a:xfrm>
            <a:off x="534975" y="2448601"/>
            <a:ext cx="11124000" cy="0"/>
          </a:xfrm>
          <a:prstGeom prst="line">
            <a:avLst/>
          </a:prstGeom>
          <a:ln w="57150" cap="rnd">
            <a:solidFill>
              <a:schemeClr val="bg2">
                <a:lumMod val="7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>
            <a:extLst>
              <a:ext uri="{FF2B5EF4-FFF2-40B4-BE49-F238E27FC236}">
                <a16:creationId xmlns:a16="http://schemas.microsoft.com/office/drawing/2014/main" id="{299E1DCF-DE70-417C-A459-B490BF9023E9}"/>
              </a:ext>
            </a:extLst>
          </p:cNvPr>
          <p:cNvSpPr/>
          <p:nvPr userDrawn="1"/>
        </p:nvSpPr>
        <p:spPr>
          <a:xfrm>
            <a:off x="1132629" y="2088405"/>
            <a:ext cx="720000" cy="720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650"/>
              </a:lnSpc>
            </a:pPr>
            <a:endParaRPr lang="de-DE" sz="1400" dirty="0">
              <a:latin typeface="MetaPro-Bold" panose="020B0804030101020102" pitchFamily="34" charset="0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79D478C-E6AF-425C-A91F-5BD3FA4044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23420" y="3480617"/>
            <a:ext cx="1944000" cy="2772000"/>
          </a:xfrm>
        </p:spPr>
        <p:txBody>
          <a:bodyPr>
            <a:normAutofit/>
          </a:bodyPr>
          <a:lstStyle>
            <a:lvl1pPr marL="0" indent="0">
              <a:lnSpc>
                <a:spcPts val="1850"/>
              </a:lnSpc>
              <a:buFontTx/>
              <a:buNone/>
              <a:defRPr sz="1400">
                <a:latin typeface="+mn-lt"/>
              </a:defRPr>
            </a:lvl1pPr>
            <a:lvl2pPr marL="0" indent="-180000">
              <a:lnSpc>
                <a:spcPts val="1850"/>
              </a:lnSpc>
              <a:defRPr sz="1400">
                <a:latin typeface="+mn-lt"/>
              </a:defRPr>
            </a:lvl2pPr>
            <a:lvl3pPr marL="0">
              <a:lnSpc>
                <a:spcPts val="1850"/>
              </a:lnSpc>
              <a:defRPr sz="14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850"/>
              </a:lnSpc>
              <a:defRPr sz="1400">
                <a:latin typeface="+mn-lt"/>
              </a:defRPr>
            </a:lvl4pPr>
            <a:lvl5pPr>
              <a:lnSpc>
                <a:spcPts val="1650"/>
              </a:lnSpc>
              <a:defRPr sz="1400">
                <a:latin typeface="+mn-lt"/>
              </a:defRPr>
            </a:lvl5pPr>
          </a:lstStyle>
          <a:p>
            <a:pPr lvl="3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0" name="Textplatzhalter 9">
            <a:extLst>
              <a:ext uri="{FF2B5EF4-FFF2-40B4-BE49-F238E27FC236}">
                <a16:creationId xmlns:a16="http://schemas.microsoft.com/office/drawing/2014/main" id="{85DE1BF3-FCF1-4997-89AE-A99FC2F157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6211" y="3480617"/>
            <a:ext cx="1944000" cy="2772000"/>
          </a:xfrm>
        </p:spPr>
        <p:txBody>
          <a:bodyPr>
            <a:normAutofit/>
          </a:bodyPr>
          <a:lstStyle>
            <a:lvl1pPr marL="0" indent="0">
              <a:lnSpc>
                <a:spcPts val="1850"/>
              </a:lnSpc>
              <a:buFontTx/>
              <a:buNone/>
              <a:defRPr sz="1400">
                <a:latin typeface="+mn-lt"/>
              </a:defRPr>
            </a:lvl1pPr>
            <a:lvl2pPr marL="0" indent="-180000">
              <a:lnSpc>
                <a:spcPts val="1850"/>
              </a:lnSpc>
              <a:defRPr sz="1400">
                <a:latin typeface="+mn-lt"/>
              </a:defRPr>
            </a:lvl2pPr>
            <a:lvl3pPr marL="0">
              <a:lnSpc>
                <a:spcPts val="1850"/>
              </a:lnSpc>
              <a:defRPr sz="14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850"/>
              </a:lnSpc>
              <a:defRPr sz="1400">
                <a:latin typeface="+mn-lt"/>
              </a:defRPr>
            </a:lvl4pPr>
            <a:lvl5pPr>
              <a:lnSpc>
                <a:spcPts val="1650"/>
              </a:lnSpc>
              <a:defRPr sz="1400">
                <a:latin typeface="+mn-lt"/>
              </a:defRPr>
            </a:lvl5pPr>
          </a:lstStyle>
          <a:p>
            <a:pPr lvl="3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1" name="Textplatzhalter 9">
            <a:extLst>
              <a:ext uri="{FF2B5EF4-FFF2-40B4-BE49-F238E27FC236}">
                <a16:creationId xmlns:a16="http://schemas.microsoft.com/office/drawing/2014/main" id="{21C7818B-0D9F-4209-83E1-64D8D2A52C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9002" y="3480617"/>
            <a:ext cx="1944000" cy="2772000"/>
          </a:xfrm>
        </p:spPr>
        <p:txBody>
          <a:bodyPr>
            <a:normAutofit/>
          </a:bodyPr>
          <a:lstStyle>
            <a:lvl1pPr marL="0" indent="0">
              <a:lnSpc>
                <a:spcPts val="1850"/>
              </a:lnSpc>
              <a:buFontTx/>
              <a:buNone/>
              <a:defRPr sz="1400">
                <a:latin typeface="+mn-lt"/>
              </a:defRPr>
            </a:lvl1pPr>
            <a:lvl2pPr marL="0" indent="-180000">
              <a:lnSpc>
                <a:spcPts val="1850"/>
              </a:lnSpc>
              <a:defRPr sz="1400">
                <a:latin typeface="+mn-lt"/>
              </a:defRPr>
            </a:lvl2pPr>
            <a:lvl3pPr marL="0">
              <a:lnSpc>
                <a:spcPts val="1850"/>
              </a:lnSpc>
              <a:defRPr sz="14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850"/>
              </a:lnSpc>
              <a:defRPr sz="1400">
                <a:latin typeface="+mn-lt"/>
              </a:defRPr>
            </a:lvl4pPr>
            <a:lvl5pPr>
              <a:lnSpc>
                <a:spcPts val="1650"/>
              </a:lnSpc>
              <a:defRPr sz="1400">
                <a:latin typeface="+mn-lt"/>
              </a:defRPr>
            </a:lvl5pPr>
          </a:lstStyle>
          <a:p>
            <a:pPr lvl="3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2" name="Textplatzhalter 9">
            <a:extLst>
              <a:ext uri="{FF2B5EF4-FFF2-40B4-BE49-F238E27FC236}">
                <a16:creationId xmlns:a16="http://schemas.microsoft.com/office/drawing/2014/main" id="{895D2EAA-C4D3-46F2-AA9F-33AEBAAF14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31792" y="3480617"/>
            <a:ext cx="1944000" cy="2772000"/>
          </a:xfrm>
        </p:spPr>
        <p:txBody>
          <a:bodyPr>
            <a:normAutofit/>
          </a:bodyPr>
          <a:lstStyle>
            <a:lvl1pPr marL="0" indent="0">
              <a:lnSpc>
                <a:spcPts val="1850"/>
              </a:lnSpc>
              <a:buFontTx/>
              <a:buNone/>
              <a:defRPr sz="1400">
                <a:latin typeface="+mn-lt"/>
              </a:defRPr>
            </a:lvl1pPr>
            <a:lvl2pPr marL="0" indent="-180000">
              <a:lnSpc>
                <a:spcPts val="1850"/>
              </a:lnSpc>
              <a:defRPr sz="1400">
                <a:latin typeface="+mn-lt"/>
              </a:defRPr>
            </a:lvl2pPr>
            <a:lvl3pPr marL="0">
              <a:lnSpc>
                <a:spcPts val="1850"/>
              </a:lnSpc>
              <a:defRPr sz="14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850"/>
              </a:lnSpc>
              <a:defRPr sz="1400">
                <a:latin typeface="+mn-lt"/>
              </a:defRPr>
            </a:lvl4pPr>
            <a:lvl5pPr>
              <a:lnSpc>
                <a:spcPts val="1650"/>
              </a:lnSpc>
              <a:defRPr sz="1400">
                <a:latin typeface="+mn-lt"/>
              </a:defRPr>
            </a:lvl5pPr>
          </a:lstStyle>
          <a:p>
            <a:pPr lvl="3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3" name="Textplatzhalter 9">
            <a:extLst>
              <a:ext uri="{FF2B5EF4-FFF2-40B4-BE49-F238E27FC236}">
                <a16:creationId xmlns:a16="http://schemas.microsoft.com/office/drawing/2014/main" id="{96894346-6D81-4D43-BCFB-C978807673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629" y="3480617"/>
            <a:ext cx="1944000" cy="2772000"/>
          </a:xfrm>
        </p:spPr>
        <p:txBody>
          <a:bodyPr>
            <a:normAutofit/>
          </a:bodyPr>
          <a:lstStyle>
            <a:lvl1pPr marL="0" indent="0">
              <a:lnSpc>
                <a:spcPts val="1850"/>
              </a:lnSpc>
              <a:buFontTx/>
              <a:buNone/>
              <a:defRPr sz="1400">
                <a:latin typeface="+mn-lt"/>
              </a:defRPr>
            </a:lvl1pPr>
            <a:lvl2pPr marL="0" indent="-180000">
              <a:lnSpc>
                <a:spcPts val="1850"/>
              </a:lnSpc>
              <a:defRPr sz="1400">
                <a:latin typeface="+mn-lt"/>
              </a:defRPr>
            </a:lvl2pPr>
            <a:lvl3pPr marL="0">
              <a:lnSpc>
                <a:spcPts val="1850"/>
              </a:lnSpc>
              <a:defRPr sz="14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850"/>
              </a:lnSpc>
              <a:defRPr sz="1400">
                <a:latin typeface="+mn-lt"/>
              </a:defRPr>
            </a:lvl4pPr>
            <a:lvl5pPr>
              <a:lnSpc>
                <a:spcPts val="1650"/>
              </a:lnSpc>
              <a:defRPr sz="1400">
                <a:latin typeface="+mn-lt"/>
              </a:defRPr>
            </a:lvl5pPr>
          </a:lstStyle>
          <a:p>
            <a:pPr lvl="3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99EDDB8-9402-441F-A3B7-E6A4F8C972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32629" y="2310293"/>
            <a:ext cx="720000" cy="276225"/>
          </a:xfrm>
        </p:spPr>
        <p:txBody>
          <a:bodyPr lIns="0" rIns="0" anchor="ctr" anchorCtr="0">
            <a:noAutofit/>
          </a:bodyPr>
          <a:lstStyle>
            <a:lvl1pPr marL="0" indent="0" algn="ctr">
              <a:lnSpc>
                <a:spcPts val="1650"/>
              </a:lnSpc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Jahr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5263719C-0EDB-4328-BFBE-33D1173681ED}"/>
              </a:ext>
            </a:extLst>
          </p:cNvPr>
          <p:cNvSpPr/>
          <p:nvPr userDrawn="1"/>
        </p:nvSpPr>
        <p:spPr>
          <a:xfrm>
            <a:off x="3435420" y="2088213"/>
            <a:ext cx="720000" cy="720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650"/>
              </a:lnSpc>
            </a:pPr>
            <a:endParaRPr lang="de-DE" sz="1400" dirty="0">
              <a:latin typeface="MetaPro-Bold" panose="020B0804030101020102" pitchFamily="34" charset="0"/>
            </a:endParaRPr>
          </a:p>
        </p:txBody>
      </p:sp>
      <p:sp>
        <p:nvSpPr>
          <p:cNvPr id="30" name="Textplatzhalter 13">
            <a:extLst>
              <a:ext uri="{FF2B5EF4-FFF2-40B4-BE49-F238E27FC236}">
                <a16:creationId xmlns:a16="http://schemas.microsoft.com/office/drawing/2014/main" id="{CB53C93C-4F05-427F-8D25-E63AC0053B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5420" y="2310101"/>
            <a:ext cx="720000" cy="276225"/>
          </a:xfrm>
        </p:spPr>
        <p:txBody>
          <a:bodyPr lIns="0" rIns="0" anchor="ctr" anchorCtr="0">
            <a:noAutofit/>
          </a:bodyPr>
          <a:lstStyle>
            <a:lvl1pPr marL="0" indent="0" algn="ctr">
              <a:lnSpc>
                <a:spcPts val="1650"/>
              </a:lnSpc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Jahr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4866B096-36E2-4911-B73C-51449869E6B0}"/>
              </a:ext>
            </a:extLst>
          </p:cNvPr>
          <p:cNvSpPr/>
          <p:nvPr userDrawn="1"/>
        </p:nvSpPr>
        <p:spPr>
          <a:xfrm>
            <a:off x="5738211" y="2088601"/>
            <a:ext cx="720000" cy="720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650"/>
              </a:lnSpc>
            </a:pPr>
            <a:endParaRPr lang="de-DE" sz="1400" dirty="0">
              <a:latin typeface="MetaPro-Bold" panose="020B0804030101020102" pitchFamily="34" charset="0"/>
            </a:endParaRPr>
          </a:p>
        </p:txBody>
      </p:sp>
      <p:sp>
        <p:nvSpPr>
          <p:cNvPr id="32" name="Textplatzhalter 13">
            <a:extLst>
              <a:ext uri="{FF2B5EF4-FFF2-40B4-BE49-F238E27FC236}">
                <a16:creationId xmlns:a16="http://schemas.microsoft.com/office/drawing/2014/main" id="{04A5D8F4-BD20-4723-843C-44D6DD05DD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38211" y="2310489"/>
            <a:ext cx="720000" cy="276225"/>
          </a:xfrm>
        </p:spPr>
        <p:txBody>
          <a:bodyPr lIns="0" rIns="0" anchor="ctr" anchorCtr="0">
            <a:noAutofit/>
          </a:bodyPr>
          <a:lstStyle>
            <a:lvl1pPr marL="0" indent="0" algn="ctr">
              <a:lnSpc>
                <a:spcPts val="1650"/>
              </a:lnSpc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Jahr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083E725D-C4E2-4F8F-8F3C-FAC0E0C9D594}"/>
              </a:ext>
            </a:extLst>
          </p:cNvPr>
          <p:cNvSpPr/>
          <p:nvPr userDrawn="1"/>
        </p:nvSpPr>
        <p:spPr>
          <a:xfrm>
            <a:off x="8041002" y="2088601"/>
            <a:ext cx="720000" cy="720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650"/>
              </a:lnSpc>
            </a:pPr>
            <a:endParaRPr lang="de-DE" sz="1400" dirty="0">
              <a:latin typeface="MetaPro-Bold" panose="020B0804030101020102" pitchFamily="34" charset="0"/>
            </a:endParaRPr>
          </a:p>
        </p:txBody>
      </p:sp>
      <p:sp>
        <p:nvSpPr>
          <p:cNvPr id="34" name="Textplatzhalter 13">
            <a:extLst>
              <a:ext uri="{FF2B5EF4-FFF2-40B4-BE49-F238E27FC236}">
                <a16:creationId xmlns:a16="http://schemas.microsoft.com/office/drawing/2014/main" id="{1D00326A-E70B-4B9C-8A02-3C33BF1B3C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41002" y="2310489"/>
            <a:ext cx="720000" cy="276225"/>
          </a:xfrm>
        </p:spPr>
        <p:txBody>
          <a:bodyPr lIns="0" rIns="0" anchor="ctr" anchorCtr="0">
            <a:noAutofit/>
          </a:bodyPr>
          <a:lstStyle>
            <a:lvl1pPr marL="0" indent="0" algn="ctr">
              <a:lnSpc>
                <a:spcPts val="1650"/>
              </a:lnSpc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Jahr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2B6A26DD-8624-4A8E-BEEB-80FB033C4859}"/>
              </a:ext>
            </a:extLst>
          </p:cNvPr>
          <p:cNvSpPr/>
          <p:nvPr userDrawn="1"/>
        </p:nvSpPr>
        <p:spPr>
          <a:xfrm>
            <a:off x="10343792" y="2084735"/>
            <a:ext cx="720000" cy="720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650"/>
              </a:lnSpc>
            </a:pPr>
            <a:endParaRPr lang="de-DE" sz="1400" dirty="0">
              <a:latin typeface="MetaPro-Bold" panose="020B0804030101020102" pitchFamily="34" charset="0"/>
            </a:endParaRPr>
          </a:p>
        </p:txBody>
      </p:sp>
      <p:sp>
        <p:nvSpPr>
          <p:cNvPr id="36" name="Textplatzhalter 13">
            <a:extLst>
              <a:ext uri="{FF2B5EF4-FFF2-40B4-BE49-F238E27FC236}">
                <a16:creationId xmlns:a16="http://schemas.microsoft.com/office/drawing/2014/main" id="{ACA04499-6467-42E6-9628-275B1CFB58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43792" y="2306623"/>
            <a:ext cx="720000" cy="276225"/>
          </a:xfrm>
        </p:spPr>
        <p:txBody>
          <a:bodyPr lIns="0" rIns="0" anchor="ctr" anchorCtr="0">
            <a:noAutofit/>
          </a:bodyPr>
          <a:lstStyle>
            <a:lvl1pPr marL="0" indent="0" algn="ctr">
              <a:lnSpc>
                <a:spcPts val="1650"/>
              </a:lnSpc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Jahr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A7140E51-DD0B-4732-975E-2CA2B0F89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04813"/>
            <a:ext cx="7126287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8" name="Textplatzhalter 9">
            <a:extLst>
              <a:ext uri="{FF2B5EF4-FFF2-40B4-BE49-F238E27FC236}">
                <a16:creationId xmlns:a16="http://schemas.microsoft.com/office/drawing/2014/main" id="{F3368B04-D130-495E-B298-74B23EFC4E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5938" y="762000"/>
            <a:ext cx="7128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24" name="Datumsplatzhalter 3">
            <a:extLst>
              <a:ext uri="{FF2B5EF4-FFF2-40B4-BE49-F238E27FC236}">
                <a16:creationId xmlns:a16="http://schemas.microsoft.com/office/drawing/2014/main" id="{E7ECB06C-FDB7-496A-B13B-F7174ECF4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4903C2AA-405B-4FB2-9CD6-F1FE9B983CF5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25" name="Fußzeilenplatzhalter 4">
            <a:extLst>
              <a:ext uri="{FF2B5EF4-FFF2-40B4-BE49-F238E27FC236}">
                <a16:creationId xmlns:a16="http://schemas.microsoft.com/office/drawing/2014/main" id="{01ACACAA-B31A-4174-967F-F9BF5CD22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Bruns, André -  Wie lassen sich die Potenziale des Betriebliches Mobilitätsmanagements ausschöpfen?</a:t>
            </a:r>
            <a:endParaRPr lang="de-DE" dirty="0"/>
          </a:p>
        </p:txBody>
      </p:sp>
      <p:sp>
        <p:nvSpPr>
          <p:cNvPr id="29" name="Foliennummernplatzhalter 5">
            <a:extLst>
              <a:ext uri="{FF2B5EF4-FFF2-40B4-BE49-F238E27FC236}">
                <a16:creationId xmlns:a16="http://schemas.microsoft.com/office/drawing/2014/main" id="{9B673C6F-65E3-48FB-BB5B-A1AB77595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F2BD96-D362-42FB-8378-3EA598C664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9942" y="3041649"/>
            <a:ext cx="1944687" cy="428294"/>
          </a:xfrm>
        </p:spPr>
        <p:txBody>
          <a:bodyPr/>
          <a:lstStyle>
            <a:lvl1pPr marL="0" indent="0">
              <a:lnSpc>
                <a:spcPts val="1850"/>
              </a:lnSpc>
              <a:buNone/>
              <a:defRPr sz="1400" b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45" name="Textplatzhalter 2">
            <a:extLst>
              <a:ext uri="{FF2B5EF4-FFF2-40B4-BE49-F238E27FC236}">
                <a16:creationId xmlns:a16="http://schemas.microsoft.com/office/drawing/2014/main" id="{9113379A-04F6-4F9B-931B-410331E466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22733" y="3041649"/>
            <a:ext cx="1944687" cy="428294"/>
          </a:xfrm>
        </p:spPr>
        <p:txBody>
          <a:bodyPr/>
          <a:lstStyle>
            <a:lvl1pPr marL="0" indent="0">
              <a:lnSpc>
                <a:spcPts val="1850"/>
              </a:lnSpc>
              <a:buNone/>
              <a:defRPr sz="1400" b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46" name="Textplatzhalter 2">
            <a:extLst>
              <a:ext uri="{FF2B5EF4-FFF2-40B4-BE49-F238E27FC236}">
                <a16:creationId xmlns:a16="http://schemas.microsoft.com/office/drawing/2014/main" id="{46BED37A-64CF-4965-A425-66ABF49EC5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25524" y="3041649"/>
            <a:ext cx="1944687" cy="428294"/>
          </a:xfrm>
        </p:spPr>
        <p:txBody>
          <a:bodyPr/>
          <a:lstStyle>
            <a:lvl1pPr marL="0" indent="0">
              <a:lnSpc>
                <a:spcPts val="1850"/>
              </a:lnSpc>
              <a:buNone/>
              <a:defRPr sz="1400" b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47" name="Textplatzhalter 2">
            <a:extLst>
              <a:ext uri="{FF2B5EF4-FFF2-40B4-BE49-F238E27FC236}">
                <a16:creationId xmlns:a16="http://schemas.microsoft.com/office/drawing/2014/main" id="{EDBFEBCF-EB35-4BB7-8DD2-C668A21D95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28315" y="3041649"/>
            <a:ext cx="1944687" cy="428294"/>
          </a:xfrm>
        </p:spPr>
        <p:txBody>
          <a:bodyPr/>
          <a:lstStyle>
            <a:lvl1pPr marL="0" indent="0">
              <a:lnSpc>
                <a:spcPts val="1850"/>
              </a:lnSpc>
              <a:buNone/>
              <a:defRPr sz="1400" b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48" name="Textplatzhalter 2">
            <a:extLst>
              <a:ext uri="{FF2B5EF4-FFF2-40B4-BE49-F238E27FC236}">
                <a16:creationId xmlns:a16="http://schemas.microsoft.com/office/drawing/2014/main" id="{3EB60C92-F5BF-4DB3-A9CE-D4B919AC75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31105" y="3041649"/>
            <a:ext cx="1944687" cy="428294"/>
          </a:xfrm>
        </p:spPr>
        <p:txBody>
          <a:bodyPr/>
          <a:lstStyle>
            <a:lvl1pPr marL="0" indent="0">
              <a:lnSpc>
                <a:spcPts val="1850"/>
              </a:lnSpc>
              <a:buNone/>
              <a:defRPr sz="1400" b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710902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llen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501C0B67-6E31-4253-88CA-D3F72379C3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Quellenverzeichnis bearbeiten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A061C7CD-95A5-496C-BE3D-5D2EDFA95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CEDF7534-E1D8-4E36-815D-42001A9660DD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2422CEB-7BBF-4F99-A032-A598EE092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Bruns, André -  Wie lassen sich die Potenziale des Betriebliches Mobilitätsmanagements ausschöpfen?</a:t>
            </a:r>
            <a:endParaRPr lang="de-DE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3D08EEE9-D086-4D25-8F10-3DB90135E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9358C462-7B19-498A-8DFD-AF82F7FEE7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1545878"/>
            <a:ext cx="11160000" cy="4701600"/>
          </a:xfrm>
        </p:spPr>
        <p:txBody>
          <a:bodyPr numCol="1" spcCol="396000"/>
          <a:lstStyle>
            <a:lvl1pPr marL="357188" indent="-357188">
              <a:spcAft>
                <a:spcPts val="600"/>
              </a:spcAft>
              <a:buFont typeface="+mj-lt"/>
              <a:buAutoNum type="arabicPeriod"/>
              <a:defRPr/>
            </a:lvl1pPr>
            <a:lvl2pPr marL="717550" indent="-360363">
              <a:spcAft>
                <a:spcPts val="600"/>
              </a:spcAft>
              <a:buFont typeface="+mj-lt"/>
              <a:buAutoNum type="arabicPeriod"/>
              <a:defRPr/>
            </a:lvl2pPr>
            <a:lvl3pPr marL="357188" indent="-357188">
              <a:spcAft>
                <a:spcPts val="600"/>
              </a:spcAft>
              <a:buFont typeface="+mj-lt"/>
              <a:buAutoNum type="arabicPeriod"/>
              <a:defRPr/>
            </a:lvl3pPr>
            <a:lvl4pPr marL="717550" indent="-360363">
              <a:spcAft>
                <a:spcPts val="600"/>
              </a:spcAft>
              <a:buFont typeface="+mj-lt"/>
              <a:buAutoNum type="arabicPeriod"/>
              <a:defRPr/>
            </a:lvl4pPr>
            <a:lvl5pPr marL="717550" indent="-360363">
              <a:spcAft>
                <a:spcPts val="600"/>
              </a:spcAft>
              <a:buFont typeface="+mj-lt"/>
              <a:buAutoNum type="arabicPeriod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0"/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979BF985-08E6-46FF-B21B-678290C0B6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616774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-grau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76F9FE1-535E-448D-9FE8-0094D54C1F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EF96D55-B36D-4846-AB33-40C08583D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43050"/>
            <a:ext cx="11160125" cy="820738"/>
          </a:xfrm>
        </p:spPr>
        <p:txBody>
          <a:bodyPr>
            <a:noAutofit/>
          </a:bodyPr>
          <a:lstStyle>
            <a:lvl1pPr>
              <a:lnSpc>
                <a:spcPts val="3200"/>
              </a:lnSpc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Trennseite Titel bearbeiten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FD910954-CB81-4DBA-A40B-BDDC6F618C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26" y="2368550"/>
            <a:ext cx="11158860" cy="619465"/>
          </a:xfrm>
        </p:spPr>
        <p:txBody>
          <a:bodyPr wrap="square">
            <a:spAutoFit/>
          </a:bodyPr>
          <a:lstStyle>
            <a:lvl1pPr marL="0" indent="0">
              <a:buNone/>
              <a:defRPr lang="de-DE" sz="2000" kern="1200" cap="none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5pPr marL="0" indent="0">
              <a:buNone/>
              <a:defRPr/>
            </a:lvl5pPr>
          </a:lstStyle>
          <a:p>
            <a:pPr lvl="0"/>
            <a:r>
              <a:rPr lang="de-DE" dirty="0"/>
              <a:t>Untertitel bearbeiten 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63EE4BF8-2D14-4806-A9CE-B48F5F249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bg1"/>
                </a:solidFill>
              </a:defRPr>
            </a:lvl1pPr>
          </a:lstStyle>
          <a:p>
            <a:fld id="{4712D59C-557A-444E-90CA-17CC95209DC0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7E773BB2-E5F7-452F-AE67-AEF9CD16B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Bruns, André -  Wie lassen sich die Potenziale des Betriebliches Mobilitätsmanagements ausschöpfen?</a:t>
            </a:r>
            <a:endParaRPr lang="de-DE" dirty="0"/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CAA5E845-3E1A-4320-8DBF-1F1C9F1C1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bg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0613C14-3C53-4B91-B1BF-A9E7535483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5160" y="442800"/>
            <a:ext cx="2297951" cy="46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7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-grau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76F9FE1-535E-448D-9FE8-0094D54C1F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EF96D55-B36D-4846-AB33-40C08583D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43050"/>
            <a:ext cx="11160125" cy="820738"/>
          </a:xfrm>
        </p:spPr>
        <p:txBody>
          <a:bodyPr>
            <a:noAutofit/>
          </a:bodyPr>
          <a:lstStyle>
            <a:lvl1pPr>
              <a:lnSpc>
                <a:spcPts val="3200"/>
              </a:lnSpc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Trennseite Titel bearbeiten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FD910954-CB81-4DBA-A40B-BDDC6F618C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26" y="2368550"/>
            <a:ext cx="11158860" cy="619465"/>
          </a:xfrm>
        </p:spPr>
        <p:txBody>
          <a:bodyPr wrap="square">
            <a:spAutoFit/>
          </a:bodyPr>
          <a:lstStyle>
            <a:lvl1pPr marL="0" indent="0">
              <a:buNone/>
              <a:defRPr lang="de-DE" sz="2000" kern="1200" cap="none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5pPr marL="0" indent="0">
              <a:buNone/>
              <a:defRPr/>
            </a:lvl5pPr>
          </a:lstStyle>
          <a:p>
            <a:pPr lvl="0"/>
            <a:r>
              <a:rPr lang="de-DE" dirty="0"/>
              <a:t>Untertitel bearbeiten 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63EE4BF8-2D14-4806-A9CE-B48F5F249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bg1"/>
                </a:solidFill>
              </a:defRPr>
            </a:lvl1pPr>
          </a:lstStyle>
          <a:p>
            <a:fld id="{1593A704-15F0-405B-BC23-5DE91CEC6333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7E773BB2-E5F7-452F-AE67-AEF9CD16B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Bruns, André -  Wie lassen sich die Potenziale des Betriebliches Mobilitätsmanagements ausschöpfen?</a:t>
            </a:r>
            <a:endParaRPr lang="de-DE" dirty="0"/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CAA5E845-3E1A-4320-8DBF-1F1C9F1C1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bg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0613C14-3C53-4B91-B1BF-A9E7535483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5160" y="442800"/>
            <a:ext cx="2297951" cy="46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03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ennseite-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76F9FE1-535E-448D-9FE8-0094D54C1F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BE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EF96D55-B36D-4846-AB33-40C08583D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43050"/>
            <a:ext cx="11160125" cy="820738"/>
          </a:xfrm>
        </p:spPr>
        <p:txBody>
          <a:bodyPr>
            <a:noAutofit/>
          </a:bodyPr>
          <a:lstStyle>
            <a:lvl1pPr>
              <a:lnSpc>
                <a:spcPts val="3200"/>
              </a:lnSpc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Trennseite Titel bearbeiten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FD910954-CB81-4DBA-A40B-BDDC6F618C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26" y="2368550"/>
            <a:ext cx="11158860" cy="619465"/>
          </a:xfrm>
        </p:spPr>
        <p:txBody>
          <a:bodyPr wrap="square">
            <a:spAutoFit/>
          </a:bodyPr>
          <a:lstStyle>
            <a:lvl1pPr marL="0" indent="0">
              <a:buNone/>
              <a:defRPr lang="de-DE" sz="2000" kern="1200" cap="none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5pPr marL="0" indent="0">
              <a:buNone/>
              <a:defRPr/>
            </a:lvl5pPr>
          </a:lstStyle>
          <a:p>
            <a:pPr lvl="0"/>
            <a:r>
              <a:rPr lang="de-DE" dirty="0"/>
              <a:t>Untertitel bearbeiten 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63EE4BF8-2D14-4806-A9CE-B48F5F249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bg1"/>
                </a:solidFill>
              </a:defRPr>
            </a:lvl1pPr>
          </a:lstStyle>
          <a:p>
            <a:fld id="{D3EA7195-6AC3-47F9-8DFE-80A67F91FFD9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7E773BB2-E5F7-452F-AE67-AEF9CD16B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Bruns, André -  Wie lassen sich die Potenziale des Betriebliches Mobilitätsmanagements ausschöpfen?</a:t>
            </a:r>
            <a:endParaRPr lang="de-DE" dirty="0"/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CAA5E845-3E1A-4320-8DBF-1F1C9F1C1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bg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0613C14-3C53-4B91-B1BF-A9E7535483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5160" y="442800"/>
            <a:ext cx="2297951" cy="46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23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enseite-wei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AEA6CD78-1EA3-4FCC-8D24-29C836BB23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2" y="875"/>
            <a:ext cx="7113804" cy="6858000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FEF96D55-B36D-4846-AB33-40C08583D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3176359"/>
            <a:ext cx="5580062" cy="820738"/>
          </a:xfrm>
        </p:spPr>
        <p:txBody>
          <a:bodyPr>
            <a:noAutofit/>
          </a:bodyPr>
          <a:lstStyle>
            <a:lvl1pPr>
              <a:lnSpc>
                <a:spcPts val="3200"/>
              </a:lnSpc>
              <a:defRPr sz="3000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Trennseite Titel bearbeiten 2-zeilig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FD910954-CB81-4DBA-A40B-BDDC6F618C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356" y="4001859"/>
            <a:ext cx="5579430" cy="619465"/>
          </a:xfrm>
        </p:spPr>
        <p:txBody>
          <a:bodyPr wrap="square">
            <a:spAutoFit/>
          </a:bodyPr>
          <a:lstStyle>
            <a:lvl1pPr marL="0" indent="0">
              <a:buNone/>
              <a:defRPr lang="de-DE" sz="2000" kern="1200" cap="none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5pPr marL="0" indent="0">
              <a:buNone/>
              <a:defRPr/>
            </a:lvl5pPr>
          </a:lstStyle>
          <a:p>
            <a:pPr lvl="0"/>
            <a:r>
              <a:rPr lang="de-DE" dirty="0"/>
              <a:t>Untertitel bearbeiten 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7E773BB2-E5F7-452F-AE67-AEF9CD16B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Bruns, André -  Wie lassen sich die Potenziale des Betriebliches Mobilitätsmanagements ausschöpfen?</a:t>
            </a:r>
            <a:endParaRPr lang="de-DE" dirty="0"/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CAA5E845-3E1A-4320-8DBF-1F1C9F1C1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C2789E27-8065-40B1-9774-88383D945E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bg1"/>
                </a:solidFill>
              </a:defRPr>
            </a:lvl1pPr>
          </a:lstStyle>
          <a:p>
            <a:fld id="{3F213338-5D15-4B62-AA09-3C8BDF0C435D}" type="datetime1">
              <a:rPr lang="de-DE" smtClean="0"/>
              <a:t>25.09.2023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F33DC90-EBA2-40FB-9F20-42E59D122D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75160" y="442800"/>
            <a:ext cx="2297951" cy="46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483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enseite-wei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77D34ED-4B66-4C0E-8E19-C9F5DA313E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75"/>
            <a:ext cx="7120128" cy="6858000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FEF96D55-B36D-4846-AB33-40C08583D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786" y="3176359"/>
            <a:ext cx="5580000" cy="820738"/>
          </a:xfrm>
        </p:spPr>
        <p:txBody>
          <a:bodyPr>
            <a:noAutofit/>
          </a:bodyPr>
          <a:lstStyle>
            <a:lvl1pPr>
              <a:lnSpc>
                <a:spcPts val="3200"/>
              </a:lnSpc>
              <a:defRPr sz="3000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Trennseite Titel bearbeiten 2-zeilig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FD910954-CB81-4DBA-A40B-BDDC6F618C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4786" y="4001859"/>
            <a:ext cx="5580000" cy="619465"/>
          </a:xfrm>
        </p:spPr>
        <p:txBody>
          <a:bodyPr wrap="square">
            <a:spAutoFit/>
          </a:bodyPr>
          <a:lstStyle>
            <a:lvl1pPr marL="0" indent="0">
              <a:buNone/>
              <a:defRPr lang="de-DE" sz="2000" kern="1200" cap="none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5pPr marL="0" indent="0">
              <a:buNone/>
              <a:defRPr/>
            </a:lvl5pPr>
          </a:lstStyle>
          <a:p>
            <a:pPr lvl="0"/>
            <a:r>
              <a:rPr lang="de-DE" dirty="0"/>
              <a:t>Untertitel bearbeiten 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63EE4BF8-2D14-4806-A9CE-B48F5F249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bg1"/>
                </a:solidFill>
              </a:defRPr>
            </a:lvl1pPr>
          </a:lstStyle>
          <a:p>
            <a:fld id="{6ADC31D2-3DB3-4A86-9435-C0952E6AC683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7E773BB2-E5F7-452F-AE67-AEF9CD16B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Bruns, André -  Wie lassen sich die Potenziale des Betriebliches Mobilitätsmanagements ausschöpfen?</a:t>
            </a:r>
            <a:endParaRPr lang="de-DE" dirty="0"/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CAA5E845-3E1A-4320-8DBF-1F1C9F1C1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99BADEC-AB5F-4F89-AFC0-770A06D5E1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75160" y="442800"/>
            <a:ext cx="2297951" cy="46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50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CAEC29CA-46A2-41D1-9C9C-EA01952AA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9018" y="2772344"/>
            <a:ext cx="7200000" cy="1800000"/>
          </a:xfrm>
        </p:spPr>
        <p:txBody>
          <a:bodyPr>
            <a:noAutofit/>
          </a:bodyPr>
          <a:lstStyle>
            <a:lvl1pPr algn="ctr">
              <a:lnSpc>
                <a:spcPts val="3250"/>
              </a:lnSpc>
              <a:defRPr sz="3000" i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» Zitat bearbeiten</a:t>
            </a:r>
            <a:br>
              <a:rPr lang="de-DE" dirty="0"/>
            </a:br>
            <a:r>
              <a:rPr lang="de-DE" dirty="0"/>
              <a:t>3-zeilig</a:t>
            </a:r>
            <a:r>
              <a:rPr lang="de-DE" sz="3200" dirty="0"/>
              <a:t> «</a:t>
            </a:r>
            <a:br>
              <a:rPr lang="de-DE" dirty="0"/>
            </a:br>
            <a:endParaRPr lang="de-DE" dirty="0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2E5E4931-DE22-42EC-BCD2-A2A8ECDCEF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87418" y="4584100"/>
            <a:ext cx="4611600" cy="256258"/>
          </a:xfrm>
        </p:spPr>
        <p:txBody>
          <a:bodyPr anchor="ctr" anchorCtr="0">
            <a:noAutofit/>
          </a:bodyPr>
          <a:lstStyle>
            <a:lvl1pPr marL="0" indent="0" algn="r">
              <a:lnSpc>
                <a:spcPts val="1850"/>
              </a:lnSpc>
              <a:buNone/>
              <a:defRPr sz="1400">
                <a:solidFill>
                  <a:schemeClr val="tx1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e-DE" dirty="0"/>
              <a:t>Autor, Quellenangaben</a:t>
            </a:r>
          </a:p>
        </p:txBody>
      </p:sp>
      <p:sp>
        <p:nvSpPr>
          <p:cNvPr id="24" name="Datumsplatzhalter 3">
            <a:extLst>
              <a:ext uri="{FF2B5EF4-FFF2-40B4-BE49-F238E27FC236}">
                <a16:creationId xmlns:a16="http://schemas.microsoft.com/office/drawing/2014/main" id="{CA75503D-763E-4D8A-A72F-92334985D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0DAFFF09-0CD9-40C3-8CEA-80EC43609ECE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25" name="Fußzeilenplatzhalter 4">
            <a:extLst>
              <a:ext uri="{FF2B5EF4-FFF2-40B4-BE49-F238E27FC236}">
                <a16:creationId xmlns:a16="http://schemas.microsoft.com/office/drawing/2014/main" id="{C1193400-F2E5-45F6-9026-666FD1CD6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Bruns, André -  Wie lassen sich die Potenziale des Betriebliches Mobilitätsmanagements ausschöpfen?</a:t>
            </a:r>
            <a:endParaRPr lang="de-DE" dirty="0"/>
          </a:p>
        </p:txBody>
      </p:sp>
      <p:sp>
        <p:nvSpPr>
          <p:cNvPr id="26" name="Foliennummernplatzhalter 5">
            <a:extLst>
              <a:ext uri="{FF2B5EF4-FFF2-40B4-BE49-F238E27FC236}">
                <a16:creationId xmlns:a16="http://schemas.microsoft.com/office/drawing/2014/main" id="{A75A5F41-B81D-497A-A566-E2965459B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AB0B765-D102-4AE2-B2AD-0F8639CB45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5160" y="442800"/>
            <a:ext cx="2297951" cy="46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85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se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51598CE5-5CA2-425D-B930-C2B81565DD87}"/>
              </a:ext>
            </a:extLst>
          </p:cNvPr>
          <p:cNvSpPr txBox="1"/>
          <p:nvPr userDrawn="1"/>
        </p:nvSpPr>
        <p:spPr>
          <a:xfrm>
            <a:off x="515939" y="404813"/>
            <a:ext cx="7128000" cy="7945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r>
              <a:rPr lang="de-DE" sz="2600" cap="all" spc="10" baseline="0" dirty="0">
                <a:latin typeface="+mj-lt"/>
              </a:rPr>
              <a:t>Danke für Ihre Aufmerksamkeit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FD5FA6-4336-4DC4-8F40-747BEFEC2F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9" y="1549975"/>
            <a:ext cx="3520800" cy="4701600"/>
          </a:xfrm>
        </p:spPr>
        <p:txBody>
          <a:bodyPr lIns="0">
            <a:noAutofit/>
          </a:bodyPr>
          <a:lstStyle>
            <a:lvl1pPr marL="0" indent="0">
              <a:lnSpc>
                <a:spcPts val="1850"/>
              </a:lnSpc>
              <a:buFontTx/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8F9A494-A315-4FE4-BCD0-2263EEFABDD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8885" y="1549975"/>
            <a:ext cx="2304000" cy="18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88880A0F-9506-40D1-86A9-D1CFEECCED4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71176" y="1549975"/>
            <a:ext cx="2304000" cy="18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15">
            <a:extLst>
              <a:ext uri="{FF2B5EF4-FFF2-40B4-BE49-F238E27FC236}">
                <a16:creationId xmlns:a16="http://schemas.microsoft.com/office/drawing/2014/main" id="{C227D059-C149-41D1-8D72-DDCEE496CD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71176" y="3710872"/>
            <a:ext cx="2304000" cy="2540702"/>
          </a:xfrm>
        </p:spPr>
        <p:txBody>
          <a:bodyPr>
            <a:noAutofit/>
          </a:bodyPr>
          <a:lstStyle>
            <a:lvl1pPr marL="0" indent="0">
              <a:lnSpc>
                <a:spcPts val="1850"/>
              </a:lnSpc>
              <a:buFontTx/>
              <a:buNone/>
              <a:defRPr sz="1400"/>
            </a:lvl1pPr>
            <a:lvl2pPr marL="300038" indent="0">
              <a:lnSpc>
                <a:spcPts val="1400"/>
              </a:lnSpc>
              <a:buFontTx/>
              <a:buNone/>
              <a:defRPr sz="1200"/>
            </a:lvl2pPr>
            <a:lvl3pPr marL="538163" indent="0">
              <a:lnSpc>
                <a:spcPts val="1400"/>
              </a:lnSpc>
              <a:buFontTx/>
              <a:buNone/>
              <a:defRPr sz="1200"/>
            </a:lvl3pPr>
            <a:lvl4pPr marL="785812" indent="0">
              <a:lnSpc>
                <a:spcPts val="1400"/>
              </a:lnSpc>
              <a:buFontTx/>
              <a:buNone/>
              <a:defRPr sz="1200"/>
            </a:lvl4pPr>
            <a:lvl5pPr marL="917575" indent="0">
              <a:lnSpc>
                <a:spcPts val="1400"/>
              </a:lnSpc>
              <a:buFontTx/>
              <a:buNone/>
              <a:defRPr sz="12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m.mustermann@hs-rm.de</a:t>
            </a:r>
          </a:p>
        </p:txBody>
      </p:sp>
      <p:sp>
        <p:nvSpPr>
          <p:cNvPr id="12" name="Textplatzhalter 15">
            <a:extLst>
              <a:ext uri="{FF2B5EF4-FFF2-40B4-BE49-F238E27FC236}">
                <a16:creationId xmlns:a16="http://schemas.microsoft.com/office/drawing/2014/main" id="{1AE9B0B1-145B-4598-A92C-B0D98A540C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8885" y="3710871"/>
            <a:ext cx="2304000" cy="2540703"/>
          </a:xfrm>
        </p:spPr>
        <p:txBody>
          <a:bodyPr>
            <a:noAutofit/>
          </a:bodyPr>
          <a:lstStyle>
            <a:lvl1pPr marL="0" indent="0">
              <a:lnSpc>
                <a:spcPts val="1850"/>
              </a:lnSpc>
              <a:buFontTx/>
              <a:buNone/>
              <a:defRPr sz="1400"/>
            </a:lvl1pPr>
            <a:lvl2pPr marL="300038" indent="0">
              <a:lnSpc>
                <a:spcPts val="1400"/>
              </a:lnSpc>
              <a:buFontTx/>
              <a:buNone/>
              <a:defRPr sz="1200"/>
            </a:lvl2pPr>
            <a:lvl3pPr marL="538163" indent="0">
              <a:lnSpc>
                <a:spcPts val="1400"/>
              </a:lnSpc>
              <a:buFontTx/>
              <a:buNone/>
              <a:defRPr sz="1200"/>
            </a:lvl3pPr>
            <a:lvl4pPr marL="785812" indent="0">
              <a:lnSpc>
                <a:spcPts val="1400"/>
              </a:lnSpc>
              <a:buFontTx/>
              <a:buNone/>
              <a:defRPr sz="1200"/>
            </a:lvl4pPr>
            <a:lvl5pPr marL="917575" indent="0">
              <a:lnSpc>
                <a:spcPts val="1400"/>
              </a:lnSpc>
              <a:buFontTx/>
              <a:buNone/>
              <a:defRPr sz="12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m.musterfrau@hs-rm.de</a:t>
            </a:r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C2441D33-5041-4224-B19D-DD47A05941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5031" y="3710870"/>
            <a:ext cx="2304000" cy="2540703"/>
          </a:xfrm>
        </p:spPr>
        <p:txBody>
          <a:bodyPr>
            <a:noAutofit/>
          </a:bodyPr>
          <a:lstStyle>
            <a:lvl1pPr marL="0" indent="0">
              <a:lnSpc>
                <a:spcPts val="1850"/>
              </a:lnSpc>
              <a:buFontTx/>
              <a:buNone/>
              <a:defRPr sz="1400"/>
            </a:lvl1pPr>
            <a:lvl2pPr marL="300038" indent="0">
              <a:lnSpc>
                <a:spcPts val="1400"/>
              </a:lnSpc>
              <a:buFontTx/>
              <a:buNone/>
              <a:defRPr sz="1200"/>
            </a:lvl2pPr>
            <a:lvl3pPr marL="538163" indent="0">
              <a:lnSpc>
                <a:spcPts val="1400"/>
              </a:lnSpc>
              <a:buFontTx/>
              <a:buNone/>
              <a:defRPr sz="1200"/>
            </a:lvl3pPr>
            <a:lvl4pPr marL="785812" indent="0">
              <a:lnSpc>
                <a:spcPts val="1400"/>
              </a:lnSpc>
              <a:buFontTx/>
              <a:buNone/>
              <a:defRPr sz="1200"/>
            </a:lvl4pPr>
            <a:lvl5pPr marL="917575" indent="0">
              <a:lnSpc>
                <a:spcPts val="1400"/>
              </a:lnSpc>
              <a:buFontTx/>
              <a:buNone/>
              <a:defRPr sz="12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m.musterfrau@hs-rm.de</a:t>
            </a:r>
          </a:p>
        </p:txBody>
      </p:sp>
      <p:sp>
        <p:nvSpPr>
          <p:cNvPr id="19" name="Bildplatzhalter 8">
            <a:extLst>
              <a:ext uri="{FF2B5EF4-FFF2-40B4-BE49-F238E27FC236}">
                <a16:creationId xmlns:a16="http://schemas.microsoft.com/office/drawing/2014/main" id="{240E2EF7-08A3-4E1A-943A-32BA99F859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25031" y="1549975"/>
            <a:ext cx="2304000" cy="18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BA9DBB5F-B84E-4A6D-81F4-2DF139E50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FDC9FFDC-4E02-45C6-8553-4C4F52242D08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C9586686-0557-4E71-8A9A-DC86531ED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Bruns, André -  Wie lassen sich die Potenziale des Betriebliches Mobilitätsmanagements ausschöpfen?</a:t>
            </a:r>
            <a:endParaRPr lang="de-DE" dirty="0"/>
          </a:p>
        </p:txBody>
      </p:sp>
      <p:sp>
        <p:nvSpPr>
          <p:cNvPr id="22" name="Foliennummernplatzhalter 5">
            <a:extLst>
              <a:ext uri="{FF2B5EF4-FFF2-40B4-BE49-F238E27FC236}">
                <a16:creationId xmlns:a16="http://schemas.microsoft.com/office/drawing/2014/main" id="{5500D1F4-4A75-4C5E-A1B4-3CF498E85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64E42D8-13E1-47C9-99BA-7CD1720522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5160" y="442800"/>
            <a:ext cx="2297951" cy="46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61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F49285E-0B51-4F49-B4A7-9A162965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04813"/>
            <a:ext cx="7126288" cy="79450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4F8EBB-7058-4DA6-9371-56C1459CA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545878"/>
            <a:ext cx="11160125" cy="470252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3D135E8-8B1A-4841-80C2-FD57EFACBA38}"/>
              </a:ext>
            </a:extLst>
          </p:cNvPr>
          <p:cNvSpPr txBox="1"/>
          <p:nvPr userDrawn="1"/>
        </p:nvSpPr>
        <p:spPr>
          <a:xfrm>
            <a:off x="5880236" y="-246221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0,00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99C538C-4E09-486B-84BE-34ADBF6F6480}"/>
              </a:ext>
            </a:extLst>
          </p:cNvPr>
          <p:cNvSpPr txBox="1"/>
          <p:nvPr userDrawn="1"/>
        </p:nvSpPr>
        <p:spPr>
          <a:xfrm>
            <a:off x="5880236" y="6858000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0,00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CDCF592-5A56-4ECA-B47D-CE13926F164A}"/>
              </a:ext>
            </a:extLst>
          </p:cNvPr>
          <p:cNvSpPr txBox="1"/>
          <p:nvPr userDrawn="1"/>
        </p:nvSpPr>
        <p:spPr>
          <a:xfrm>
            <a:off x="-449668" y="164144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8,40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94635F9-D48A-4A31-84BD-CBE77D40F583}"/>
              </a:ext>
            </a:extLst>
          </p:cNvPr>
          <p:cNvSpPr txBox="1"/>
          <p:nvPr userDrawn="1"/>
        </p:nvSpPr>
        <p:spPr>
          <a:xfrm>
            <a:off x="12196765" y="164144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8,40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6854043-B88B-4A58-A83C-A0086E2B0DE8}"/>
              </a:ext>
            </a:extLst>
          </p:cNvPr>
          <p:cNvSpPr txBox="1"/>
          <p:nvPr userDrawn="1"/>
        </p:nvSpPr>
        <p:spPr>
          <a:xfrm>
            <a:off x="-449668" y="1301153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5,24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723880E-21D9-4937-880D-9232567CE37A}"/>
              </a:ext>
            </a:extLst>
          </p:cNvPr>
          <p:cNvSpPr txBox="1"/>
          <p:nvPr userDrawn="1"/>
        </p:nvSpPr>
        <p:spPr>
          <a:xfrm>
            <a:off x="12196765" y="1301153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5,24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56C1B80-D5BF-47E0-8864-6BE709EF9988}"/>
              </a:ext>
            </a:extLst>
          </p:cNvPr>
          <p:cNvSpPr txBox="1"/>
          <p:nvPr userDrawn="1"/>
        </p:nvSpPr>
        <p:spPr>
          <a:xfrm>
            <a:off x="-449668" y="3305889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0,00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6085885-1136-4CC3-AC99-AC8DBEE06287}"/>
              </a:ext>
            </a:extLst>
          </p:cNvPr>
          <p:cNvSpPr txBox="1"/>
          <p:nvPr userDrawn="1"/>
        </p:nvSpPr>
        <p:spPr>
          <a:xfrm>
            <a:off x="12196765" y="3305889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0,00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546D7EE-4CE2-49B9-B2F2-C7AE6B8A6A06}"/>
              </a:ext>
            </a:extLst>
          </p:cNvPr>
          <p:cNvSpPr txBox="1"/>
          <p:nvPr userDrawn="1"/>
        </p:nvSpPr>
        <p:spPr>
          <a:xfrm>
            <a:off x="-449668" y="6009035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7,84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F0FAB9FE-1FD9-4202-B5AF-3A394BDF740E}"/>
              </a:ext>
            </a:extLst>
          </p:cNvPr>
          <p:cNvSpPr txBox="1"/>
          <p:nvPr userDrawn="1"/>
        </p:nvSpPr>
        <p:spPr>
          <a:xfrm>
            <a:off x="12196765" y="6009035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7,84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2897147D-E28A-4E0B-8226-ADF139ABC9AF}"/>
              </a:ext>
            </a:extLst>
          </p:cNvPr>
          <p:cNvSpPr txBox="1"/>
          <p:nvPr userDrawn="1"/>
        </p:nvSpPr>
        <p:spPr>
          <a:xfrm>
            <a:off x="-449668" y="6396429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8,92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973AAF2B-970C-4E42-A666-A05945E363C3}"/>
              </a:ext>
            </a:extLst>
          </p:cNvPr>
          <p:cNvSpPr txBox="1"/>
          <p:nvPr userDrawn="1"/>
        </p:nvSpPr>
        <p:spPr>
          <a:xfrm>
            <a:off x="12196765" y="6396429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8,92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B995C9E-57A8-45BA-91F3-A21FFD4927E8}"/>
              </a:ext>
            </a:extLst>
          </p:cNvPr>
          <p:cNvSpPr txBox="1"/>
          <p:nvPr userDrawn="1"/>
        </p:nvSpPr>
        <p:spPr>
          <a:xfrm>
            <a:off x="8667" y="-246221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15,50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982B30D8-29C9-498D-83EB-31F120C2FACD}"/>
              </a:ext>
            </a:extLst>
          </p:cNvPr>
          <p:cNvSpPr txBox="1"/>
          <p:nvPr userDrawn="1"/>
        </p:nvSpPr>
        <p:spPr>
          <a:xfrm>
            <a:off x="11691547" y="-246221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15,50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4B8F4D43-6129-4F9A-B402-48DDB7E675C8}"/>
              </a:ext>
            </a:extLst>
          </p:cNvPr>
          <p:cNvSpPr txBox="1"/>
          <p:nvPr userDrawn="1"/>
        </p:nvSpPr>
        <p:spPr>
          <a:xfrm>
            <a:off x="8667" y="6858000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15,50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7C4F253-E2FF-49F4-82C8-724A7E83C075}"/>
              </a:ext>
            </a:extLst>
          </p:cNvPr>
          <p:cNvSpPr txBox="1"/>
          <p:nvPr userDrawn="1"/>
        </p:nvSpPr>
        <p:spPr>
          <a:xfrm>
            <a:off x="11691547" y="6858000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15,50</a:t>
            </a:r>
          </a:p>
        </p:txBody>
      </p:sp>
      <p:sp>
        <p:nvSpPr>
          <p:cNvPr id="40" name="Datumsplatzhalter 3">
            <a:extLst>
              <a:ext uri="{FF2B5EF4-FFF2-40B4-BE49-F238E27FC236}">
                <a16:creationId xmlns:a16="http://schemas.microsoft.com/office/drawing/2014/main" id="{2DEA8D1E-F0E5-4868-ACE9-3C60E6097C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E3AFBF51-BC48-471D-9740-FF887A8B3422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41" name="Fußzeilenplatzhalter 4">
            <a:extLst>
              <a:ext uri="{FF2B5EF4-FFF2-40B4-BE49-F238E27FC236}">
                <a16:creationId xmlns:a16="http://schemas.microsoft.com/office/drawing/2014/main" id="{B4FD2590-6EA0-4C0D-900E-027FC2D27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Bruns, André -  Wie lassen sich die Potenziale des Betriebliches Mobilitätsmanagements ausschöpfen?</a:t>
            </a:r>
            <a:endParaRPr lang="de-DE" dirty="0"/>
          </a:p>
        </p:txBody>
      </p:sp>
      <p:sp>
        <p:nvSpPr>
          <p:cNvPr id="42" name="Foliennummernplatzhalter 5">
            <a:extLst>
              <a:ext uri="{FF2B5EF4-FFF2-40B4-BE49-F238E27FC236}">
                <a16:creationId xmlns:a16="http://schemas.microsoft.com/office/drawing/2014/main" id="{3A227E25-EBA1-4C5A-985D-7113849905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783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24" r:id="rId2"/>
    <p:sldLayoutId id="2147483666" r:id="rId3"/>
    <p:sldLayoutId id="2147483728" r:id="rId4"/>
    <p:sldLayoutId id="2147483727" r:id="rId5"/>
    <p:sldLayoutId id="2147483721" r:id="rId6"/>
    <p:sldLayoutId id="2147483720" r:id="rId7"/>
    <p:sldLayoutId id="2147483695" r:id="rId8"/>
    <p:sldLayoutId id="2147483702" r:id="rId9"/>
    <p:sldLayoutId id="2147483726" r:id="rId10"/>
  </p:sldLayoutIdLst>
  <p:hf hdr="0"/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3000" kern="1200" spc="1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ts val="2450"/>
        </a:lnSpc>
        <a:spcBef>
          <a:spcPts val="0"/>
        </a:spcBef>
        <a:buFont typeface="Arial" panose="020B0604020202020204" pitchFamily="34" charset="0"/>
        <a:buChar char="•"/>
        <a:defRPr sz="20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ts val="2250"/>
        </a:lnSpc>
        <a:spcBef>
          <a:spcPts val="0"/>
        </a:spcBef>
        <a:buFont typeface="Arial" panose="020B0604020202020204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ts val="2050"/>
        </a:lnSpc>
        <a:spcBef>
          <a:spcPts val="0"/>
        </a:spcBef>
        <a:buFont typeface="Arial" panose="020B0604020202020204" pitchFamily="34" charset="0"/>
        <a:buChar char="•"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ts val="185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" indent="-180000" algn="l" defTabSz="914400" rtl="0" eaLnBrk="1" latinLnBrk="0" hangingPunct="1">
        <a:lnSpc>
          <a:spcPts val="185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orient="horz" pos="255" userDrawn="1">
          <p15:clr>
            <a:srgbClr val="F26B43"/>
          </p15:clr>
        </p15:guide>
        <p15:guide id="3" orient="horz" pos="4184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7355" userDrawn="1">
          <p15:clr>
            <a:srgbClr val="F26B43"/>
          </p15:clr>
        </p15:guide>
        <p15:guide id="6" pos="325" userDrawn="1">
          <p15:clr>
            <a:srgbClr val="F26B43"/>
          </p15:clr>
        </p15:guide>
        <p15:guide id="7" orient="horz" pos="3938" userDrawn="1">
          <p15:clr>
            <a:srgbClr val="F26B43"/>
          </p15:clr>
        </p15:guide>
        <p15:guide id="8" orient="horz" pos="9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F49285E-0B51-4F49-B4A7-9A162965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404813"/>
            <a:ext cx="8280000" cy="7945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4F8EBB-7058-4DA6-9371-56C1459CA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9" y="1545878"/>
            <a:ext cx="11160000" cy="47025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ADD40C3-70FE-4541-BB38-F8FC1C139689}"/>
              </a:ext>
            </a:extLst>
          </p:cNvPr>
          <p:cNvSpPr txBox="1"/>
          <p:nvPr userDrawn="1"/>
        </p:nvSpPr>
        <p:spPr>
          <a:xfrm>
            <a:off x="8667" y="-246221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15,50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94FF71A-BBEC-4F8D-9969-4AACB9CB6C8A}"/>
              </a:ext>
            </a:extLst>
          </p:cNvPr>
          <p:cNvSpPr txBox="1"/>
          <p:nvPr userDrawn="1"/>
        </p:nvSpPr>
        <p:spPr>
          <a:xfrm>
            <a:off x="11691547" y="-246221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15,50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3D135E8-8B1A-4841-80C2-FD57EFACBA38}"/>
              </a:ext>
            </a:extLst>
          </p:cNvPr>
          <p:cNvSpPr txBox="1"/>
          <p:nvPr userDrawn="1"/>
        </p:nvSpPr>
        <p:spPr>
          <a:xfrm>
            <a:off x="5880236" y="-246221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0,00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718A45D-CA4E-4E0E-8A1E-BBC9493EF370}"/>
              </a:ext>
            </a:extLst>
          </p:cNvPr>
          <p:cNvSpPr txBox="1"/>
          <p:nvPr userDrawn="1"/>
        </p:nvSpPr>
        <p:spPr>
          <a:xfrm>
            <a:off x="8667" y="6858000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15,50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A9F1703-556F-4378-96E2-0177E25ED29C}"/>
              </a:ext>
            </a:extLst>
          </p:cNvPr>
          <p:cNvSpPr txBox="1"/>
          <p:nvPr userDrawn="1"/>
        </p:nvSpPr>
        <p:spPr>
          <a:xfrm>
            <a:off x="11691547" y="6858000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15,50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99C538C-4E09-486B-84BE-34ADBF6F6480}"/>
              </a:ext>
            </a:extLst>
          </p:cNvPr>
          <p:cNvSpPr txBox="1"/>
          <p:nvPr userDrawn="1"/>
        </p:nvSpPr>
        <p:spPr>
          <a:xfrm>
            <a:off x="5880236" y="6858000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0,00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CDCF592-5A56-4ECA-B47D-CE13926F164A}"/>
              </a:ext>
            </a:extLst>
          </p:cNvPr>
          <p:cNvSpPr txBox="1"/>
          <p:nvPr userDrawn="1"/>
        </p:nvSpPr>
        <p:spPr>
          <a:xfrm>
            <a:off x="-449668" y="164144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8,40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94635F9-D48A-4A31-84BD-CBE77D40F583}"/>
              </a:ext>
            </a:extLst>
          </p:cNvPr>
          <p:cNvSpPr txBox="1"/>
          <p:nvPr userDrawn="1"/>
        </p:nvSpPr>
        <p:spPr>
          <a:xfrm>
            <a:off x="12196765" y="164144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8,40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6854043-B88B-4A58-A83C-A0086E2B0DE8}"/>
              </a:ext>
            </a:extLst>
          </p:cNvPr>
          <p:cNvSpPr txBox="1"/>
          <p:nvPr userDrawn="1"/>
        </p:nvSpPr>
        <p:spPr>
          <a:xfrm>
            <a:off x="-449668" y="1301153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5,24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723880E-21D9-4937-880D-9232567CE37A}"/>
              </a:ext>
            </a:extLst>
          </p:cNvPr>
          <p:cNvSpPr txBox="1"/>
          <p:nvPr userDrawn="1"/>
        </p:nvSpPr>
        <p:spPr>
          <a:xfrm>
            <a:off x="12196765" y="1301153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5,24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56C1B80-D5BF-47E0-8864-6BE709EF9988}"/>
              </a:ext>
            </a:extLst>
          </p:cNvPr>
          <p:cNvSpPr txBox="1"/>
          <p:nvPr userDrawn="1"/>
        </p:nvSpPr>
        <p:spPr>
          <a:xfrm>
            <a:off x="-449668" y="3305889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0,00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6085885-1136-4CC3-AC99-AC8DBEE06287}"/>
              </a:ext>
            </a:extLst>
          </p:cNvPr>
          <p:cNvSpPr txBox="1"/>
          <p:nvPr userDrawn="1"/>
        </p:nvSpPr>
        <p:spPr>
          <a:xfrm>
            <a:off x="12196765" y="3305889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0,00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546D7EE-4CE2-49B9-B2F2-C7AE6B8A6A06}"/>
              </a:ext>
            </a:extLst>
          </p:cNvPr>
          <p:cNvSpPr txBox="1"/>
          <p:nvPr userDrawn="1"/>
        </p:nvSpPr>
        <p:spPr>
          <a:xfrm>
            <a:off x="-449668" y="6009035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7,84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F0FAB9FE-1FD9-4202-B5AF-3A394BDF740E}"/>
              </a:ext>
            </a:extLst>
          </p:cNvPr>
          <p:cNvSpPr txBox="1"/>
          <p:nvPr userDrawn="1"/>
        </p:nvSpPr>
        <p:spPr>
          <a:xfrm>
            <a:off x="12196765" y="6009035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7,84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2897147D-E28A-4E0B-8226-ADF139ABC9AF}"/>
              </a:ext>
            </a:extLst>
          </p:cNvPr>
          <p:cNvSpPr txBox="1"/>
          <p:nvPr userDrawn="1"/>
        </p:nvSpPr>
        <p:spPr>
          <a:xfrm>
            <a:off x="-449668" y="6396429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8,92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973AAF2B-970C-4E42-A666-A05945E363C3}"/>
              </a:ext>
            </a:extLst>
          </p:cNvPr>
          <p:cNvSpPr txBox="1"/>
          <p:nvPr userDrawn="1"/>
        </p:nvSpPr>
        <p:spPr>
          <a:xfrm>
            <a:off x="12196765" y="6396429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8,92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380425F1-97C9-4EF7-A3FD-AF0A8E1F4EA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375160" y="442800"/>
            <a:ext cx="2297951" cy="469747"/>
          </a:xfrm>
          <a:prstGeom prst="rect">
            <a:avLst/>
          </a:prstGeom>
        </p:spPr>
      </p:pic>
      <p:sp>
        <p:nvSpPr>
          <p:cNvPr id="31" name="Datumsplatzhalter 3">
            <a:extLst>
              <a:ext uri="{FF2B5EF4-FFF2-40B4-BE49-F238E27FC236}">
                <a16:creationId xmlns:a16="http://schemas.microsoft.com/office/drawing/2014/main" id="{BFEBD290-8FB1-4F3E-82B9-2E52E3C464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6854C6F4-B39A-4976-A76E-4FF6A7BAB8A7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32" name="Fußzeilenplatzhalter 4">
            <a:extLst>
              <a:ext uri="{FF2B5EF4-FFF2-40B4-BE49-F238E27FC236}">
                <a16:creationId xmlns:a16="http://schemas.microsoft.com/office/drawing/2014/main" id="{48FBFD62-888B-4C86-8DA8-29E8FA7A5A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Bruns, André -  Wie lassen sich die Potenziale des Betriebliches Mobilitätsmanagements ausschöpfen?</a:t>
            </a:r>
            <a:endParaRPr lang="de-DE" dirty="0"/>
          </a:p>
        </p:txBody>
      </p:sp>
      <p:sp>
        <p:nvSpPr>
          <p:cNvPr id="33" name="Foliennummernplatzhalter 5">
            <a:extLst>
              <a:ext uri="{FF2B5EF4-FFF2-40B4-BE49-F238E27FC236}">
                <a16:creationId xmlns:a16="http://schemas.microsoft.com/office/drawing/2014/main" id="{B3ABE70A-C5E9-41AB-8C94-02A0239AA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837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16" r:id="rId2"/>
    <p:sldLayoutId id="2147483698" r:id="rId3"/>
    <p:sldLayoutId id="2147483723" r:id="rId4"/>
    <p:sldLayoutId id="2147483703" r:id="rId5"/>
    <p:sldLayoutId id="2147483722" r:id="rId6"/>
    <p:sldLayoutId id="2147483704" r:id="rId7"/>
    <p:sldLayoutId id="2147483718" r:id="rId8"/>
    <p:sldLayoutId id="2147483705" r:id="rId9"/>
    <p:sldLayoutId id="2147483710" r:id="rId10"/>
    <p:sldLayoutId id="2147483719" r:id="rId11"/>
    <p:sldLayoutId id="2147483712" r:id="rId12"/>
    <p:sldLayoutId id="2147483725" r:id="rId13"/>
  </p:sldLayoutIdLst>
  <p:hf hdr="0"/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3000" kern="1200" spc="1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ts val="2450"/>
        </a:lnSpc>
        <a:spcBef>
          <a:spcPts val="0"/>
        </a:spcBef>
        <a:buFont typeface="Arial" panose="020B0604020202020204" pitchFamily="34" charset="0"/>
        <a:buChar char="•"/>
        <a:defRPr sz="20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2250"/>
        </a:lnSpc>
        <a:spcBef>
          <a:spcPts val="0"/>
        </a:spcBef>
        <a:buFont typeface="Arial" panose="020B0604020202020204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-180000" algn="l" defTabSz="914400" rtl="0" eaLnBrk="1" latinLnBrk="0" hangingPunct="1">
        <a:lnSpc>
          <a:spcPts val="2050"/>
        </a:lnSpc>
        <a:spcBef>
          <a:spcPts val="0"/>
        </a:spcBef>
        <a:buFont typeface="Arial" panose="020B0604020202020204" pitchFamily="34" charset="0"/>
        <a:buChar char="•"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ts val="185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ts val="185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orient="horz" pos="255">
          <p15:clr>
            <a:srgbClr val="F26B43"/>
          </p15:clr>
        </p15:guide>
        <p15:guide id="3" orient="horz" pos="4184">
          <p15:clr>
            <a:srgbClr val="F26B43"/>
          </p15:clr>
        </p15:guide>
        <p15:guide id="4" pos="3840">
          <p15:clr>
            <a:srgbClr val="F26B43"/>
          </p15:clr>
        </p15:guide>
        <p15:guide id="5" pos="7355" userDrawn="1">
          <p15:clr>
            <a:srgbClr val="F26B43"/>
          </p15:clr>
        </p15:guide>
        <p15:guide id="6" pos="325" userDrawn="1">
          <p15:clr>
            <a:srgbClr val="F26B43"/>
          </p15:clr>
        </p15:guide>
        <p15:guide id="7" orient="horz" pos="3938">
          <p15:clr>
            <a:srgbClr val="F26B43"/>
          </p15:clr>
        </p15:guide>
        <p15:guide id="8" orient="horz" pos="9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jpeg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-rm.de/fileadmin/Home/Fachbereiche/Architektur_und_Bauingenieurwesen/Studiengaenge/Mobilitaetsmanagement__B.Eng._/Publikationen/Jahresbericht_2021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jenvp.2012.10.00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D3353D-5452-4E07-88EA-8D170B0FFA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1" y="1543050"/>
            <a:ext cx="5578800" cy="3118283"/>
          </a:xfrm>
        </p:spPr>
        <p:txBody>
          <a:bodyPr/>
          <a:lstStyle/>
          <a:p>
            <a:endParaRPr lang="de-DE" dirty="0"/>
          </a:p>
          <a:p>
            <a:r>
              <a:rPr lang="de-DE" b="1" dirty="0"/>
              <a:t>Wie lassen sich die Potenziale des Betriebliches Mobilitätsmanagements ausschöpfen? </a:t>
            </a:r>
          </a:p>
          <a:p>
            <a:r>
              <a:rPr lang="de-DE" sz="2000" i="1" dirty="0"/>
              <a:t>Plädoyer für ein systematisches und </a:t>
            </a:r>
            <a:br>
              <a:rPr lang="de-DE" sz="2000" i="1" dirty="0"/>
            </a:br>
            <a:r>
              <a:rPr lang="de-DE" sz="2000" i="1" dirty="0" err="1"/>
              <a:t>ko</a:t>
            </a:r>
            <a:r>
              <a:rPr lang="de-DE" sz="2000" i="1" dirty="0"/>
              <a:t>-kreatives Vorgehen </a:t>
            </a:r>
            <a:r>
              <a:rPr lang="en-US" sz="2000" i="1" dirty="0"/>
              <a:t>in 6 </a:t>
            </a:r>
            <a:r>
              <a:rPr lang="en-US" sz="2000" i="1" dirty="0" err="1"/>
              <a:t>Thesen</a:t>
            </a:r>
            <a:endParaRPr lang="en-US" sz="2000" i="1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CBF287-6CAE-4B88-B496-D4445CAA3D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Prof. Dr.-Ing. André Bruns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75C0A7-170D-4E8F-8D68-C68378B11C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Hessischer Mobilitätskongress, 27.09.2023, Marburg </a:t>
            </a:r>
          </a:p>
        </p:txBody>
      </p:sp>
    </p:spTree>
    <p:extLst>
      <p:ext uri="{BB962C8B-B14F-4D97-AF65-F5344CB8AC3E}">
        <p14:creationId xmlns:p14="http://schemas.microsoft.com/office/powerpoint/2010/main" val="3189346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0F6E434-D426-4103-BD0E-B02CACCB8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C74BFB3B-370A-4912-8A5D-12AAE1E31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Potenziale des </a:t>
            </a:r>
            <a:r>
              <a:rPr lang="de-DE" dirty="0" err="1"/>
              <a:t>BetrieblicheN</a:t>
            </a:r>
            <a:r>
              <a:rPr lang="de-DE" dirty="0"/>
              <a:t> Mobilitätsmanagements ausschöpfen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0E81DE9-86E0-47D1-931C-6A87E62F6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B2E3349-3FFC-4FF2-B4BB-FCF60D451A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0A36C6C-AC05-4956-8121-C0E9D2EAC8BD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9F672F8-01CA-4C53-B9BD-4F00D509D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Bruns, André -  Wie lassen sich die Potenziale des Betriebliches Mobilitätsmanagements ausschöpfen?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223889A-D82B-4B39-B600-0E0ECE708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9763B8-9F99-46B4-A432-D63A3AB306D2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3FE7602-DBA5-4253-8547-8C8865BF4F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391" r="1939" b="2587"/>
          <a:stretch/>
        </p:blipFill>
        <p:spPr>
          <a:xfrm>
            <a:off x="6699713" y="1533547"/>
            <a:ext cx="4926198" cy="469081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DFD2235-3149-4E0B-A08B-A683C985D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3837" y="1241707"/>
            <a:ext cx="2022462" cy="820132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48ADA441-24D3-4C03-800C-3E26ACC73A34}"/>
              </a:ext>
            </a:extLst>
          </p:cNvPr>
          <p:cNvSpPr/>
          <p:nvPr/>
        </p:nvSpPr>
        <p:spPr>
          <a:xfrm>
            <a:off x="9782829" y="5920411"/>
            <a:ext cx="2409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/>
              <a:t>Deffner, Horelt, Nitschke, Quentin, Schluckebier (2021)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4D1B1B3-804A-497F-992C-09A21B7E24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67145"/>
            <a:ext cx="6943872" cy="4663941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5FE7FE59-4406-41CF-B888-4E1E5C7AD376}"/>
              </a:ext>
            </a:extLst>
          </p:cNvPr>
          <p:cNvSpPr/>
          <p:nvPr/>
        </p:nvSpPr>
        <p:spPr>
          <a:xfrm>
            <a:off x="515937" y="5980584"/>
            <a:ext cx="24090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/>
              <a:t>Bruns, eigene Darstellung</a:t>
            </a:r>
          </a:p>
        </p:txBody>
      </p:sp>
    </p:spTree>
    <p:extLst>
      <p:ext uri="{BB962C8B-B14F-4D97-AF65-F5344CB8AC3E}">
        <p14:creationId xmlns:p14="http://schemas.microsoft.com/office/powerpoint/2010/main" val="2234658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31930C-2A33-4EFA-9F03-DB664910E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</a:rPr>
              <a:t>Modell eines Ko-Kreativen ÖPNV Durch BMM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D2EA35E-2B4E-4522-B197-85186911E3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Fall: Unternehmen gestaltet zusammen mit dem ÖPNV Mobilitätsangebote als Grundlage für ein Mobilitätsbudget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9415003-26AD-4D0B-BF8B-0F46E9E30D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331D324-C6AF-4EBD-AE54-7DDAE2F8C3C1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C5A048F-1F9F-439B-A73A-89ED057A3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Bruns, André -  Wie lassen sich die Potenziale des Betriebliches Mobilitätsmanagements ausschöpfen?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1C56512-DB9B-47FE-B404-BB5BB9491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9763B8-9F99-46B4-A432-D63A3AB306D2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E1792CA6-FC6F-48B9-ACFD-7702DA58F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545878"/>
            <a:ext cx="3581049" cy="470252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600" dirty="0"/>
              <a:t>Aufgabenträger gestalten ein ÖPNV-Basisangebot (inkl. ergänzender Angebotsformen) und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600" dirty="0"/>
              <a:t>fördern Betriebliches Mobilitätsmanagement.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600" dirty="0"/>
              <a:t>Unternehmen erstellen individuelle Mobilitätspläne und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600" dirty="0"/>
              <a:t>kaufen passgenaue Verkehrsleistungen / Mobilitätsdienstleistungen des ÖPNV ein und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600" dirty="0"/>
              <a:t>fördern aktiv deren Nutzung (z.B. im Rahmen von Mobilitätsbudgets).</a:t>
            </a: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CBEDD772-7E77-40F8-9A05-D2FE4A5073D4}"/>
              </a:ext>
            </a:extLst>
          </p:cNvPr>
          <p:cNvGrpSpPr/>
          <p:nvPr/>
        </p:nvGrpSpPr>
        <p:grpSpPr>
          <a:xfrm>
            <a:off x="4148790" y="1703633"/>
            <a:ext cx="3048710" cy="4702521"/>
            <a:chOff x="4511039" y="1545879"/>
            <a:chExt cx="3048710" cy="4702521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DB8E2AF2-87C9-4285-96FD-3641505E056D}"/>
                </a:ext>
              </a:extLst>
            </p:cNvPr>
            <p:cNvSpPr/>
            <p:nvPr/>
          </p:nvSpPr>
          <p:spPr>
            <a:xfrm>
              <a:off x="4511040" y="5212080"/>
              <a:ext cx="3048709" cy="1036320"/>
            </a:xfrm>
            <a:prstGeom prst="rect">
              <a:avLst/>
            </a:prstGeom>
            <a:solidFill>
              <a:schemeClr val="accent2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Öffentliche Finanzierung</a:t>
              </a: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AD3AD7AA-F24C-4DAB-9A58-6BA85AA5B892}"/>
                </a:ext>
              </a:extLst>
            </p:cNvPr>
            <p:cNvSpPr/>
            <p:nvPr/>
          </p:nvSpPr>
          <p:spPr>
            <a:xfrm>
              <a:off x="4511040" y="4084308"/>
              <a:ext cx="3048709" cy="1036320"/>
            </a:xfrm>
            <a:prstGeom prst="rect">
              <a:avLst/>
            </a:prstGeom>
            <a:solidFill>
              <a:schemeClr val="accent2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Nutzerfinanzierung </a:t>
              </a: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788AA379-7BA3-4044-B5DC-D3C07F07B0A0}"/>
                </a:ext>
              </a:extLst>
            </p:cNvPr>
            <p:cNvSpPr/>
            <p:nvPr/>
          </p:nvSpPr>
          <p:spPr>
            <a:xfrm>
              <a:off x="4511039" y="1545879"/>
              <a:ext cx="3048710" cy="244697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DE" dirty="0">
                  <a:solidFill>
                    <a:schemeClr val="tx1"/>
                  </a:solidFill>
                </a:rPr>
                <a:t>Drittnutzerfinanzierung </a:t>
              </a: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57302783-F599-496D-8346-9D6068D7AA3A}"/>
                </a:ext>
              </a:extLst>
            </p:cNvPr>
            <p:cNvSpPr/>
            <p:nvPr/>
          </p:nvSpPr>
          <p:spPr>
            <a:xfrm>
              <a:off x="4651035" y="3132420"/>
              <a:ext cx="2768718" cy="764719"/>
            </a:xfrm>
            <a:prstGeom prst="rect">
              <a:avLst/>
            </a:prstGeom>
            <a:solidFill>
              <a:schemeClr val="accent2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i="1" dirty="0"/>
                <a:t>z.B. Arbeitgeberbeitrag</a:t>
              </a:r>
              <a:r>
                <a:rPr lang="de-DE" dirty="0"/>
                <a:t>  </a:t>
              </a: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34CE3491-7B79-4C0D-A56A-F60AC5161078}"/>
                </a:ext>
              </a:extLst>
            </p:cNvPr>
            <p:cNvSpPr/>
            <p:nvPr/>
          </p:nvSpPr>
          <p:spPr>
            <a:xfrm>
              <a:off x="4651035" y="2030820"/>
              <a:ext cx="2768718" cy="994222"/>
            </a:xfrm>
            <a:prstGeom prst="rect">
              <a:avLst/>
            </a:prstGeom>
            <a:gradFill flip="none" rotWithShape="1">
              <a:gsLst>
                <a:gs pos="0">
                  <a:srgbClr val="5B97A7"/>
                </a:gs>
                <a:gs pos="56000">
                  <a:schemeClr val="accent2"/>
                </a:gs>
                <a:gs pos="100000">
                  <a:srgbClr val="9DC1CA"/>
                </a:gs>
              </a:gsLst>
              <a:lin ang="162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i="1" dirty="0"/>
                <a:t>„Einkauf“ Mobilitätsdienst-leistungen</a:t>
              </a:r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D20FF00F-0B7C-4AAE-8B40-85FE802B61D3}"/>
              </a:ext>
            </a:extLst>
          </p:cNvPr>
          <p:cNvSpPr/>
          <p:nvPr/>
        </p:nvSpPr>
        <p:spPr>
          <a:xfrm>
            <a:off x="9551846" y="1703633"/>
            <a:ext cx="2119154" cy="47025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ÖPNV-Angebot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E822F0A8-9681-4FEA-AB8E-D099CC94BD8B}"/>
              </a:ext>
            </a:extLst>
          </p:cNvPr>
          <p:cNvSpPr/>
          <p:nvPr/>
        </p:nvSpPr>
        <p:spPr>
          <a:xfrm>
            <a:off x="9639758" y="4260580"/>
            <a:ext cx="1935371" cy="202829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„NVP-Standard“  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BDEEF493-72AF-42AA-807B-F5AABB95CF0F}"/>
              </a:ext>
            </a:extLst>
          </p:cNvPr>
          <p:cNvSpPr/>
          <p:nvPr/>
        </p:nvSpPr>
        <p:spPr>
          <a:xfrm>
            <a:off x="9639758" y="3308692"/>
            <a:ext cx="1935371" cy="76471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z.B. Basisangebot Shuttle, Mieträder 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B80DD211-2F96-42DD-AD9D-2907F82B5C2A}"/>
              </a:ext>
            </a:extLst>
          </p:cNvPr>
          <p:cNvSpPr/>
          <p:nvPr/>
        </p:nvSpPr>
        <p:spPr>
          <a:xfrm>
            <a:off x="9639758" y="2207093"/>
            <a:ext cx="1935371" cy="9832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z.B. Zusatz-kontingente Shuttle, Mieträder  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3F2EAE77-BEB8-464D-B47F-FBD0C593F420}"/>
              </a:ext>
            </a:extLst>
          </p:cNvPr>
          <p:cNvSpPr/>
          <p:nvPr/>
        </p:nvSpPr>
        <p:spPr>
          <a:xfrm>
            <a:off x="7312394" y="1703633"/>
            <a:ext cx="2119154" cy="47025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Planung</a:t>
            </a:r>
          </a:p>
        </p:txBody>
      </p:sp>
      <p:sp>
        <p:nvSpPr>
          <p:cNvPr id="33" name="Legende: mit Pfeil nach links und rechts 32">
            <a:extLst>
              <a:ext uri="{FF2B5EF4-FFF2-40B4-BE49-F238E27FC236}">
                <a16:creationId xmlns:a16="http://schemas.microsoft.com/office/drawing/2014/main" id="{6D996FE2-F466-47BD-B15D-0E89B2BEC348}"/>
              </a:ext>
            </a:extLst>
          </p:cNvPr>
          <p:cNvSpPr/>
          <p:nvPr/>
        </p:nvSpPr>
        <p:spPr>
          <a:xfrm>
            <a:off x="7197500" y="2115421"/>
            <a:ext cx="2346387" cy="1444643"/>
          </a:xfrm>
          <a:prstGeom prst="leftRightArrowCallout">
            <a:avLst>
              <a:gd name="adj1" fmla="val 25000"/>
              <a:gd name="adj2" fmla="val 25000"/>
              <a:gd name="adj3" fmla="val 14196"/>
              <a:gd name="adj4" fmla="val 73096"/>
            </a:avLst>
          </a:prstGeom>
          <a:solidFill>
            <a:schemeClr val="bg2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/>
              <a:t>Betriebliches</a:t>
            </a:r>
            <a:r>
              <a:rPr lang="de-DE" i="1" dirty="0"/>
              <a:t> Mobilitäts-management 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2762C70D-AA67-4DD4-8868-C0F38EB2C4C3}"/>
              </a:ext>
            </a:extLst>
          </p:cNvPr>
          <p:cNvSpPr/>
          <p:nvPr/>
        </p:nvSpPr>
        <p:spPr>
          <a:xfrm>
            <a:off x="7520605" y="4242061"/>
            <a:ext cx="1708740" cy="2046809"/>
          </a:xfrm>
          <a:prstGeom prst="rect">
            <a:avLst/>
          </a:prstGeom>
          <a:solidFill>
            <a:srgbClr val="A6A6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Nahverkehrs-planung</a:t>
            </a:r>
          </a:p>
        </p:txBody>
      </p:sp>
      <p:sp>
        <p:nvSpPr>
          <p:cNvPr id="35" name="Pfeil: nach links und rechts 34">
            <a:extLst>
              <a:ext uri="{FF2B5EF4-FFF2-40B4-BE49-F238E27FC236}">
                <a16:creationId xmlns:a16="http://schemas.microsoft.com/office/drawing/2014/main" id="{05235CBF-ABF5-439E-81C0-AB63009F64A1}"/>
              </a:ext>
            </a:extLst>
          </p:cNvPr>
          <p:cNvSpPr/>
          <p:nvPr/>
        </p:nvSpPr>
        <p:spPr>
          <a:xfrm rot="5400000">
            <a:off x="8078462" y="3555236"/>
            <a:ext cx="584462" cy="716038"/>
          </a:xfrm>
          <a:prstGeom prst="leftRightArrow">
            <a:avLst>
              <a:gd name="adj1" fmla="val 50000"/>
              <a:gd name="adj2" fmla="val 29568"/>
            </a:avLst>
          </a:prstGeom>
          <a:solidFill>
            <a:srgbClr val="A6A6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E51CBED7-F6C5-4952-8C5C-2831191910E4}"/>
              </a:ext>
            </a:extLst>
          </p:cNvPr>
          <p:cNvSpPr/>
          <p:nvPr/>
        </p:nvSpPr>
        <p:spPr>
          <a:xfrm>
            <a:off x="4148790" y="6175322"/>
            <a:ext cx="24090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/>
              <a:t>Bruns, eigene Darstellung</a:t>
            </a:r>
          </a:p>
        </p:txBody>
      </p:sp>
    </p:spTree>
    <p:extLst>
      <p:ext uri="{BB962C8B-B14F-4D97-AF65-F5344CB8AC3E}">
        <p14:creationId xmlns:p14="http://schemas.microsoft.com/office/powerpoint/2010/main" val="111300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4E16BE1-DDE3-40B1-B576-DBE49FA8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Potenziale des </a:t>
            </a:r>
            <a:r>
              <a:rPr lang="de-DE" dirty="0" err="1"/>
              <a:t>BetrieblicheN</a:t>
            </a:r>
            <a:r>
              <a:rPr lang="de-DE" dirty="0"/>
              <a:t> Mobilitätsmanagements ausschöpfen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4EF64C7-CC15-4CB7-B0C8-898BA4A95C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860405F-B04B-4EDF-8784-E6A5F8765AA2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61005F-5905-4D91-B73F-8B4998A988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Bruns, André -  Wie lassen sich die Potenziale des Betriebliches Mobilitätsmanagements ausschöpfen?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09D3441-4931-4244-8D01-8E7C0B64C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9763B8-9F99-46B4-A432-D63A3AB306D2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59030831-E83F-4C41-833A-FEA490105FB9}"/>
              </a:ext>
            </a:extLst>
          </p:cNvPr>
          <p:cNvSpPr/>
          <p:nvPr/>
        </p:nvSpPr>
        <p:spPr>
          <a:xfrm>
            <a:off x="734245" y="2905808"/>
            <a:ext cx="5239393" cy="1637310"/>
          </a:xfrm>
          <a:custGeom>
            <a:avLst/>
            <a:gdLst>
              <a:gd name="connsiteX0" fmla="*/ 0 w 5239393"/>
              <a:gd name="connsiteY0" fmla="*/ 0 h 1637310"/>
              <a:gd name="connsiteX1" fmla="*/ 5239393 w 5239393"/>
              <a:gd name="connsiteY1" fmla="*/ 0 h 1637310"/>
              <a:gd name="connsiteX2" fmla="*/ 5239393 w 5239393"/>
              <a:gd name="connsiteY2" fmla="*/ 1637310 h 1637310"/>
              <a:gd name="connsiteX3" fmla="*/ 0 w 5239393"/>
              <a:gd name="connsiteY3" fmla="*/ 1637310 h 1637310"/>
              <a:gd name="connsiteX4" fmla="*/ 0 w 5239393"/>
              <a:gd name="connsiteY4" fmla="*/ 0 h 163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393" h="1637310">
                <a:moveTo>
                  <a:pt x="0" y="0"/>
                </a:moveTo>
                <a:lnTo>
                  <a:pt x="5239393" y="0"/>
                </a:lnTo>
                <a:lnTo>
                  <a:pt x="5239393" y="1637310"/>
                </a:lnTo>
                <a:lnTo>
                  <a:pt x="0" y="16373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9005" tIns="76200" rIns="76200" bIns="76200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000" kern="1200" baseline="0" dirty="0"/>
              <a:t>Mit dem (Betrieblichen) Mobilitätsmanagement steht ein effektives und erprobtes Instrumentarium für derartige Prozesse zur Verfügung. </a:t>
            </a:r>
            <a:endParaRPr lang="de-DE" sz="2000" kern="12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42A1EC8-EBA7-4C89-BC3E-1E930D98E8BD}"/>
              </a:ext>
            </a:extLst>
          </p:cNvPr>
          <p:cNvSpPr/>
          <p:nvPr/>
        </p:nvSpPr>
        <p:spPr>
          <a:xfrm>
            <a:off x="515937" y="2669308"/>
            <a:ext cx="1146117" cy="1719176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BAFD0E74-B177-45F3-9AA1-2F7842ADA81D}"/>
              </a:ext>
            </a:extLst>
          </p:cNvPr>
          <p:cNvSpPr/>
          <p:nvPr/>
        </p:nvSpPr>
        <p:spPr>
          <a:xfrm>
            <a:off x="6431607" y="2905808"/>
            <a:ext cx="5239393" cy="1637310"/>
          </a:xfrm>
          <a:custGeom>
            <a:avLst/>
            <a:gdLst>
              <a:gd name="connsiteX0" fmla="*/ 0 w 5239393"/>
              <a:gd name="connsiteY0" fmla="*/ 0 h 1637310"/>
              <a:gd name="connsiteX1" fmla="*/ 5239393 w 5239393"/>
              <a:gd name="connsiteY1" fmla="*/ 0 h 1637310"/>
              <a:gd name="connsiteX2" fmla="*/ 5239393 w 5239393"/>
              <a:gd name="connsiteY2" fmla="*/ 1637310 h 1637310"/>
              <a:gd name="connsiteX3" fmla="*/ 0 w 5239393"/>
              <a:gd name="connsiteY3" fmla="*/ 1637310 h 1637310"/>
              <a:gd name="connsiteX4" fmla="*/ 0 w 5239393"/>
              <a:gd name="connsiteY4" fmla="*/ 0 h 163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393" h="1637310">
                <a:moveTo>
                  <a:pt x="0" y="0"/>
                </a:moveTo>
                <a:lnTo>
                  <a:pt x="5239393" y="0"/>
                </a:lnTo>
                <a:lnTo>
                  <a:pt x="5239393" y="1637310"/>
                </a:lnTo>
                <a:lnTo>
                  <a:pt x="0" y="16373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9005" tIns="76200" rIns="76200" bIns="76200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000" kern="1200" baseline="0" dirty="0"/>
              <a:t>Systematisch eingesetzt ist Mobilitätsmanagement ein wirkungsvolles „Transformations-Tool“, bzw. ein Katalysator für eine Mobilitätswende. </a:t>
            </a:r>
            <a:endParaRPr lang="de-DE" sz="2000" kern="1200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7CF6EF9-6115-41D0-87A1-54767B8A1525}"/>
              </a:ext>
            </a:extLst>
          </p:cNvPr>
          <p:cNvSpPr/>
          <p:nvPr/>
        </p:nvSpPr>
        <p:spPr>
          <a:xfrm>
            <a:off x="6213299" y="2669308"/>
            <a:ext cx="1146117" cy="1719176"/>
          </a:xfrm>
          <a:prstGeom prst="rect">
            <a:avLst/>
          </a:prstGeom>
          <a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C389C817-EDF0-47A7-88AB-AD89747D579F}"/>
              </a:ext>
            </a:extLst>
          </p:cNvPr>
          <p:cNvSpPr txBox="1">
            <a:spLocks/>
          </p:cNvSpPr>
          <p:nvPr/>
        </p:nvSpPr>
        <p:spPr>
          <a:xfrm>
            <a:off x="515937" y="753374"/>
            <a:ext cx="4865686" cy="504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ts val="24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22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180000" algn="l" defTabSz="914400" rtl="0" eaLnBrk="1" latinLnBrk="0" hangingPunct="1">
              <a:lnSpc>
                <a:spcPts val="20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ts val="18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ts val="18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indent="0">
              <a:buFont typeface="Arial" panose="020B06040202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210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Bruns, André -  Wie lassen sich die Potenziale des Betriebliches Mobilitätsmanagements ausschöpfen?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ym typeface="Wingdings" panose="05000000000000000000" pitchFamily="2" charset="2"/>
              </a:rPr>
              <a:t>Mobilitätsmanagement als weiteres „Werkzeug“ des Verkehrswesens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 rot="16200000">
            <a:off x="9551921" y="4029928"/>
            <a:ext cx="341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ym typeface="Wingdings" panose="05000000000000000000" pitchFamily="2" charset="2"/>
              </a:rPr>
              <a:t>Quelle: Forschungsgesellschaft für Straßen – und Verkehrswesen (FGSV, 2018): </a:t>
            </a:r>
            <a:br>
              <a:rPr lang="de-DE" sz="1200" dirty="0">
                <a:sym typeface="Wingdings" panose="05000000000000000000" pitchFamily="2" charset="2"/>
              </a:rPr>
            </a:br>
            <a:r>
              <a:rPr lang="de-DE" sz="1200" dirty="0">
                <a:sym typeface="Wingdings" panose="05000000000000000000" pitchFamily="2" charset="2"/>
              </a:rPr>
              <a:t>Empfehlungen zur Anwendung von Mobilitätsmanagement. Köln. </a:t>
            </a:r>
            <a:endParaRPr lang="de-DE" sz="1200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29BD65C-8B7C-495C-AA16-35206A45A714}" type="datetime1">
              <a:rPr lang="de-DE" smtClean="0"/>
              <a:t>25.09.2023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9C319CB-2EDF-492D-A6CE-14A10D269FAB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206526" y="1114753"/>
            <a:ext cx="9794723" cy="5338433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A98D331-917B-4BCC-AA8A-8817EA59A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9763B8-9F99-46B4-A432-D63A3AB306D2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53CEC43-3D3B-40A1-9C78-30D5B0168674}"/>
              </a:ext>
            </a:extLst>
          </p:cNvPr>
          <p:cNvSpPr/>
          <p:nvPr/>
        </p:nvSpPr>
        <p:spPr>
          <a:xfrm>
            <a:off x="4508627" y="2879002"/>
            <a:ext cx="5386812" cy="34312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0570B5F-9EBB-4EAA-BE73-18371215AE0C}"/>
              </a:ext>
            </a:extLst>
          </p:cNvPr>
          <p:cNvSpPr txBox="1"/>
          <p:nvPr/>
        </p:nvSpPr>
        <p:spPr>
          <a:xfrm>
            <a:off x="6210676" y="3038627"/>
            <a:ext cx="10567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b="1" dirty="0">
                <a:solidFill>
                  <a:schemeClr val="tx2"/>
                </a:solidFill>
              </a:rPr>
              <a:t>?!</a:t>
            </a:r>
            <a:endParaRPr lang="de-DE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54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3D1AD17-2E16-4E63-9B14-D8302DCFD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Wirkungsmessung: Jobwärts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401BA92-9474-4C00-B26E-F8F8F1B056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Modal Split 2022 inkl. Mobiles Arbeiten </a:t>
            </a:r>
            <a:br>
              <a:rPr lang="de-DE" dirty="0"/>
            </a:br>
            <a:r>
              <a:rPr lang="de-DE" dirty="0"/>
              <a:t>(Arbeitswege, Querschnittsdaten)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83E384A-0AE2-4CC8-94E8-EB05AD78C5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Bruns, André -  Wie lassen sich die Potenziale des Betriebliches Mobilitätsmanagements ausschöpfen?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A92B2CE-24E3-46D9-957A-CE12B6352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9763B8-9F99-46B4-A432-D63A3AB306D2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8" name="Datumsplatzhalter 4">
            <a:extLst>
              <a:ext uri="{FF2B5EF4-FFF2-40B4-BE49-F238E27FC236}">
                <a16:creationId xmlns:a16="http://schemas.microsoft.com/office/drawing/2014/main" id="{E747743D-1249-4721-B841-B004298ED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</p:spPr>
        <p:txBody>
          <a:bodyPr/>
          <a:lstStyle/>
          <a:p>
            <a:fld id="{3F8F8306-33C5-41AB-8AB2-72154C84E8B6}" type="datetime1">
              <a:rPr lang="de-DE" smtClean="0"/>
              <a:t>25.09.2023</a:t>
            </a:fld>
            <a:endParaRPr lang="de-DE" dirty="0"/>
          </a:p>
        </p:txBody>
      </p: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341D6959-6E3B-4B96-8C4C-B0229067DF27}"/>
              </a:ext>
            </a:extLst>
          </p:cNvPr>
          <p:cNvGraphicFramePr>
            <a:graphicFrameLocks/>
          </p:cNvGraphicFramePr>
          <p:nvPr/>
        </p:nvGraphicFramePr>
        <p:xfrm>
          <a:off x="432228" y="1507253"/>
          <a:ext cx="5856198" cy="4741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052F365-728E-4C09-9809-0F651C42E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24047D07-EBE2-420C-B0EE-EBF3DCA4F634}"/>
              </a:ext>
            </a:extLst>
          </p:cNvPr>
          <p:cNvGraphicFramePr>
            <a:graphicFrameLocks/>
          </p:cNvGraphicFramePr>
          <p:nvPr/>
        </p:nvGraphicFramePr>
        <p:xfrm>
          <a:off x="5908255" y="1573627"/>
          <a:ext cx="5781000" cy="4674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Grafik 11">
            <a:extLst>
              <a:ext uri="{FF2B5EF4-FFF2-40B4-BE49-F238E27FC236}">
                <a16:creationId xmlns:a16="http://schemas.microsoft.com/office/drawing/2014/main" id="{9AC586B4-DB04-49D2-9FF2-1060B513383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0116" y="1113799"/>
            <a:ext cx="1876016" cy="8528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28DBE702-C98E-4137-8CAA-F5E65229298E}"/>
              </a:ext>
            </a:extLst>
          </p:cNvPr>
          <p:cNvSpPr/>
          <p:nvPr/>
        </p:nvSpPr>
        <p:spPr>
          <a:xfrm>
            <a:off x="515937" y="5980584"/>
            <a:ext cx="40872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/>
              <a:t>Bruns, eigene Darstellung (Erhebung im Auftrag der Bundesstadt Bonn)</a:t>
            </a:r>
          </a:p>
        </p:txBody>
      </p:sp>
    </p:spTree>
    <p:extLst>
      <p:ext uri="{BB962C8B-B14F-4D97-AF65-F5344CB8AC3E}">
        <p14:creationId xmlns:p14="http://schemas.microsoft.com/office/powerpoint/2010/main" val="362256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CCB8F57-1002-4ED7-A3E7-F2E3C2259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  <a:tabLst>
                <a:tab pos="228600" algn="l"/>
              </a:tabLst>
            </a:pPr>
            <a:endParaRPr lang="de-DE" sz="1600" dirty="0">
              <a:latin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3D1AD17-2E16-4E63-9B14-D8302DCFD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Wirkungsmessung: Jobwärts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401BA92-9474-4C00-B26E-F8F8F1B056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Veränderungen im Modal Split 2019 – 2022 </a:t>
            </a:r>
            <a:br>
              <a:rPr lang="de-DE" dirty="0"/>
            </a:br>
            <a:r>
              <a:rPr lang="de-DE" dirty="0"/>
              <a:t>(Arbeitswege, Panelstichprobe)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83E384A-0AE2-4CC8-94E8-EB05AD78C5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Bruns, André -  Wie lassen sich die Potenziale des Betriebliches Mobilitätsmanagements ausschöpfen?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A92B2CE-24E3-46D9-957A-CE12B6352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9763B8-9F99-46B4-A432-D63A3AB306D2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8" name="Datumsplatzhalter 4">
            <a:extLst>
              <a:ext uri="{FF2B5EF4-FFF2-40B4-BE49-F238E27FC236}">
                <a16:creationId xmlns:a16="http://schemas.microsoft.com/office/drawing/2014/main" id="{E747743D-1249-4721-B841-B004298ED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</p:spPr>
        <p:txBody>
          <a:bodyPr/>
          <a:lstStyle/>
          <a:p>
            <a:fld id="{57A804A3-EDF6-4403-BACA-CCE95DB1310D}" type="datetime1">
              <a:rPr lang="de-DE" smtClean="0"/>
              <a:t>25.09.2023</a:t>
            </a:fld>
            <a:endParaRPr lang="de-DE" dirty="0"/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DBE42F33-9C2F-4472-9BAE-A9C666A00606}"/>
              </a:ext>
            </a:extLst>
          </p:cNvPr>
          <p:cNvGraphicFramePr>
            <a:graphicFrameLocks/>
          </p:cNvGraphicFramePr>
          <p:nvPr/>
        </p:nvGraphicFramePr>
        <p:xfrm>
          <a:off x="1535377" y="1573626"/>
          <a:ext cx="9121122" cy="4341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Grafik 14">
            <a:extLst>
              <a:ext uri="{FF2B5EF4-FFF2-40B4-BE49-F238E27FC236}">
                <a16:creationId xmlns:a16="http://schemas.microsoft.com/office/drawing/2014/main" id="{66BB8F78-06FB-44F8-95FA-946F8828A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727" y="5312122"/>
            <a:ext cx="8507040" cy="43207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1033B40-57C9-471F-882C-85CCD6BBAB8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0116" y="1113799"/>
            <a:ext cx="1876016" cy="8528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67FD3A58-F219-455E-8F10-24B6C0735F0C}"/>
              </a:ext>
            </a:extLst>
          </p:cNvPr>
          <p:cNvSpPr/>
          <p:nvPr/>
        </p:nvSpPr>
        <p:spPr>
          <a:xfrm>
            <a:off x="515937" y="5980584"/>
            <a:ext cx="40872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/>
              <a:t>Bruns, eigene Darstellung (Erhebung im Auftrag der Bundesstadt Bonn)</a:t>
            </a:r>
          </a:p>
        </p:txBody>
      </p:sp>
    </p:spTree>
    <p:extLst>
      <p:ext uri="{BB962C8B-B14F-4D97-AF65-F5344CB8AC3E}">
        <p14:creationId xmlns:p14="http://schemas.microsoft.com/office/powerpoint/2010/main" val="2305745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3D1AD17-2E16-4E63-9B14-D8302DCFD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Wirkungsmessung: Jobwärts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401BA92-9474-4C00-B26E-F8F8F1B056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Anzahl „Umsteigende“ und Richtung des Umstiegs </a:t>
            </a:r>
            <a:br>
              <a:rPr lang="de-DE" dirty="0"/>
            </a:br>
            <a:r>
              <a:rPr lang="de-DE" dirty="0"/>
              <a:t>(Arbeitswege, Panelstichprobe)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83E384A-0AE2-4CC8-94E8-EB05AD78C5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Bruns, André -  Wie lassen sich die Potenziale des Betriebliches Mobilitätsmanagements ausschöpfen?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A92B2CE-24E3-46D9-957A-CE12B6352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9763B8-9F99-46B4-A432-D63A3AB306D2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8" name="Datumsplatzhalter 4">
            <a:extLst>
              <a:ext uri="{FF2B5EF4-FFF2-40B4-BE49-F238E27FC236}">
                <a16:creationId xmlns:a16="http://schemas.microsoft.com/office/drawing/2014/main" id="{E747743D-1249-4721-B841-B004298ED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</p:spPr>
        <p:txBody>
          <a:bodyPr/>
          <a:lstStyle/>
          <a:p>
            <a:fld id="{4E0F3A6A-6DCC-4C5C-A465-4CAFCC47ECC3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3BD894E-AD81-4974-A640-55AF2FFFF5EB}"/>
              </a:ext>
            </a:extLst>
          </p:cNvPr>
          <p:cNvSpPr txBox="1"/>
          <p:nvPr/>
        </p:nvSpPr>
        <p:spPr>
          <a:xfrm>
            <a:off x="2229783" y="3102419"/>
            <a:ext cx="801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2.104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75135F9-E5AA-4882-95C1-0B9EC0C44D5E}"/>
              </a:ext>
            </a:extLst>
          </p:cNvPr>
          <p:cNvSpPr txBox="1"/>
          <p:nvPr/>
        </p:nvSpPr>
        <p:spPr>
          <a:xfrm>
            <a:off x="4885704" y="2341914"/>
            <a:ext cx="801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2.842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64273E0-E5BC-4AA2-AC55-9A40CD0C4F5D}"/>
              </a:ext>
            </a:extLst>
          </p:cNvPr>
          <p:cNvSpPr txBox="1"/>
          <p:nvPr/>
        </p:nvSpPr>
        <p:spPr>
          <a:xfrm>
            <a:off x="7596139" y="1121558"/>
            <a:ext cx="801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4.946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CCB8F57-1002-4ED7-A3E7-F2E3C2259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05" y="1510811"/>
            <a:ext cx="11160000" cy="4702522"/>
          </a:xfrm>
        </p:spPr>
        <p:txBody>
          <a:bodyPr/>
          <a:lstStyle/>
          <a:p>
            <a:pPr marL="0" lvl="0" indent="0" algn="just">
              <a:buNone/>
              <a:tabLst>
                <a:tab pos="228600" algn="l"/>
              </a:tabLst>
            </a:pPr>
            <a:endParaRPr lang="de-DE" sz="1600" dirty="0">
              <a:latin typeface="Arial" panose="020B0604020202020204" pitchFamily="34" charset="0"/>
            </a:endParaRPr>
          </a:p>
        </p:txBody>
      </p:sp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FFEA6E89-BFBC-4B3D-A873-B0AFC9163A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017458"/>
              </p:ext>
            </p:extLst>
          </p:nvPr>
        </p:nvGraphicFramePr>
        <p:xfrm>
          <a:off x="398560" y="1224644"/>
          <a:ext cx="11272440" cy="4346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feld 12">
            <a:extLst>
              <a:ext uri="{FF2B5EF4-FFF2-40B4-BE49-F238E27FC236}">
                <a16:creationId xmlns:a16="http://schemas.microsoft.com/office/drawing/2014/main" id="{6EE69112-C88D-41A0-B8C1-8597DEFE1CEA}"/>
              </a:ext>
            </a:extLst>
          </p:cNvPr>
          <p:cNvSpPr txBox="1"/>
          <p:nvPr/>
        </p:nvSpPr>
        <p:spPr>
          <a:xfrm>
            <a:off x="1247068" y="5305393"/>
            <a:ext cx="9462052" cy="67710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solidFill>
                  <a:srgbClr val="5880A6"/>
                </a:solidFill>
              </a:rPr>
              <a:t>“</a:t>
            </a:r>
            <a:r>
              <a:rPr lang="en-US" sz="1900" b="1" dirty="0" err="1">
                <a:solidFill>
                  <a:srgbClr val="5880A6"/>
                </a:solidFill>
              </a:rPr>
              <a:t>Zwischen</a:t>
            </a:r>
            <a:r>
              <a:rPr lang="en-US" sz="1900" b="1" dirty="0">
                <a:solidFill>
                  <a:srgbClr val="5880A6"/>
                </a:solidFill>
              </a:rPr>
              <a:t> 2019 und 2022 </a:t>
            </a:r>
            <a:r>
              <a:rPr lang="en-US" sz="1900" b="1" dirty="0" err="1">
                <a:solidFill>
                  <a:srgbClr val="5880A6"/>
                </a:solidFill>
              </a:rPr>
              <a:t>sind</a:t>
            </a:r>
            <a:r>
              <a:rPr lang="en-US" sz="1900" b="1" dirty="0">
                <a:solidFill>
                  <a:srgbClr val="5880A6"/>
                </a:solidFill>
              </a:rPr>
              <a:t> 730 </a:t>
            </a:r>
            <a:r>
              <a:rPr lang="en-US" sz="1900" b="1" dirty="0" err="1">
                <a:solidFill>
                  <a:srgbClr val="5880A6"/>
                </a:solidFill>
              </a:rPr>
              <a:t>Personen</a:t>
            </a:r>
            <a:r>
              <a:rPr lang="en-US" sz="1900" b="1" dirty="0">
                <a:solidFill>
                  <a:srgbClr val="5880A6"/>
                </a:solidFill>
              </a:rPr>
              <a:t> auf </a:t>
            </a:r>
            <a:r>
              <a:rPr lang="en-US" sz="1900" b="1" dirty="0" err="1">
                <a:solidFill>
                  <a:srgbClr val="5880A6"/>
                </a:solidFill>
              </a:rPr>
              <a:t>Arbeitswegen</a:t>
            </a:r>
            <a:r>
              <a:rPr lang="en-US" sz="1900" b="1" dirty="0">
                <a:solidFill>
                  <a:srgbClr val="5880A6"/>
                </a:solidFill>
              </a:rPr>
              <a:t> </a:t>
            </a:r>
            <a:r>
              <a:rPr lang="en-US" sz="1900" b="1" dirty="0" err="1">
                <a:solidFill>
                  <a:srgbClr val="5880A6"/>
                </a:solidFill>
              </a:rPr>
              <a:t>ganz</a:t>
            </a:r>
            <a:r>
              <a:rPr lang="en-US" sz="1900" b="1" dirty="0">
                <a:solidFill>
                  <a:srgbClr val="5880A6"/>
                </a:solidFill>
              </a:rPr>
              <a:t> </a:t>
            </a:r>
            <a:r>
              <a:rPr lang="en-US" sz="1900" b="1" dirty="0" err="1">
                <a:solidFill>
                  <a:srgbClr val="5880A6"/>
                </a:solidFill>
              </a:rPr>
              <a:t>oder</a:t>
            </a:r>
            <a:r>
              <a:rPr lang="en-US" sz="1900" b="1" dirty="0">
                <a:solidFill>
                  <a:srgbClr val="5880A6"/>
                </a:solidFill>
              </a:rPr>
              <a:t> </a:t>
            </a:r>
            <a:r>
              <a:rPr lang="en-US" sz="1900" b="1" dirty="0" err="1">
                <a:solidFill>
                  <a:srgbClr val="5880A6"/>
                </a:solidFill>
              </a:rPr>
              <a:t>teilweise</a:t>
            </a:r>
            <a:r>
              <a:rPr lang="en-US" sz="1900" b="1" dirty="0">
                <a:solidFill>
                  <a:srgbClr val="5880A6"/>
                </a:solidFill>
              </a:rPr>
              <a:t> </a:t>
            </a:r>
            <a:r>
              <a:rPr lang="en-US" sz="1900" b="1" dirty="0" err="1">
                <a:solidFill>
                  <a:srgbClr val="5880A6"/>
                </a:solidFill>
              </a:rPr>
              <a:t>vom</a:t>
            </a:r>
            <a:r>
              <a:rPr lang="en-US" sz="1900" b="1" dirty="0">
                <a:solidFill>
                  <a:srgbClr val="5880A6"/>
                </a:solidFill>
              </a:rPr>
              <a:t> MIV auf das </a:t>
            </a:r>
            <a:r>
              <a:rPr lang="en-US" sz="1900" b="1" dirty="0" err="1">
                <a:solidFill>
                  <a:srgbClr val="5880A6"/>
                </a:solidFill>
              </a:rPr>
              <a:t>Pedelec</a:t>
            </a:r>
            <a:r>
              <a:rPr lang="en-US" sz="1900" b="1" dirty="0">
                <a:solidFill>
                  <a:srgbClr val="5880A6"/>
                </a:solidFill>
              </a:rPr>
              <a:t> </a:t>
            </a:r>
            <a:r>
              <a:rPr lang="en-US" sz="1900" b="1" dirty="0" err="1">
                <a:solidFill>
                  <a:srgbClr val="5880A6"/>
                </a:solidFill>
              </a:rPr>
              <a:t>umgestiegen</a:t>
            </a:r>
            <a:r>
              <a:rPr lang="en-US" sz="1900" b="1" dirty="0">
                <a:solidFill>
                  <a:srgbClr val="5880A6"/>
                </a:solidFill>
              </a:rPr>
              <a:t>”</a:t>
            </a:r>
            <a:endParaRPr lang="de-DE" sz="1900" b="1" dirty="0">
              <a:solidFill>
                <a:srgbClr val="5880A6"/>
              </a:solidFill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98A1A09-9360-4835-8A56-4B0250AFF1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0116" y="1113799"/>
            <a:ext cx="1876016" cy="85280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7C495DAE-B9C0-4C2A-9203-08503DFFBE11}"/>
              </a:ext>
            </a:extLst>
          </p:cNvPr>
          <p:cNvSpPr/>
          <p:nvPr/>
        </p:nvSpPr>
        <p:spPr>
          <a:xfrm>
            <a:off x="503695" y="5999300"/>
            <a:ext cx="40872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/>
              <a:t>Bruns, eigene Darstellung (Erhebung im Auftrag der Bundesstadt Bonn)</a:t>
            </a:r>
          </a:p>
        </p:txBody>
      </p:sp>
    </p:spTree>
    <p:extLst>
      <p:ext uri="{BB962C8B-B14F-4D97-AF65-F5344CB8AC3E}">
        <p14:creationId xmlns:p14="http://schemas.microsoft.com/office/powerpoint/2010/main" val="160049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CCB8F57-1002-4ED7-A3E7-F2E3C2259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  <a:tabLst>
                <a:tab pos="228600" algn="l"/>
              </a:tabLst>
            </a:pPr>
            <a:endParaRPr lang="de-DE" sz="1600" dirty="0">
              <a:latin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3D1AD17-2E16-4E63-9B14-D8302DCFD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Wirkungsmessung: Jobwärts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401BA92-9474-4C00-B26E-F8F8F1B056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Gründe für den Wechsel (Arbeitswege, Querschnittsstichprobe, nur Umsteiger vom MIV)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83E384A-0AE2-4CC8-94E8-EB05AD78C5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Bruns, André -  Wie lassen sich die Potenziale des Betriebliches Mobilitätsmanagements ausschöpfen?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A92B2CE-24E3-46D9-957A-CE12B6352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9763B8-9F99-46B4-A432-D63A3AB306D2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8" name="Datumsplatzhalter 4">
            <a:extLst>
              <a:ext uri="{FF2B5EF4-FFF2-40B4-BE49-F238E27FC236}">
                <a16:creationId xmlns:a16="http://schemas.microsoft.com/office/drawing/2014/main" id="{E747743D-1249-4721-B841-B004298ED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</p:spPr>
        <p:txBody>
          <a:bodyPr/>
          <a:lstStyle/>
          <a:p>
            <a:fld id="{5D961F62-DD9A-427F-ACBD-32FE590875B9}" type="datetime1">
              <a:rPr lang="de-DE" smtClean="0"/>
              <a:t>25.09.2023</a:t>
            </a:fld>
            <a:endParaRPr lang="de-DE" dirty="0"/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155980AA-D529-4ED2-ABEF-36D6D38FFC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2560964"/>
              </p:ext>
            </p:extLst>
          </p:nvPr>
        </p:nvGraphicFramePr>
        <p:xfrm>
          <a:off x="515936" y="1545878"/>
          <a:ext cx="11155064" cy="455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Grafik 10">
            <a:extLst>
              <a:ext uri="{FF2B5EF4-FFF2-40B4-BE49-F238E27FC236}">
                <a16:creationId xmlns:a16="http://schemas.microsoft.com/office/drawing/2014/main" id="{8C300079-CE3B-4C6E-9248-1FBE3A8F87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0116" y="1113799"/>
            <a:ext cx="1876016" cy="85280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17574C60-3252-4318-B34F-EF8EB9C86106}"/>
              </a:ext>
            </a:extLst>
          </p:cNvPr>
          <p:cNvSpPr/>
          <p:nvPr/>
        </p:nvSpPr>
        <p:spPr>
          <a:xfrm>
            <a:off x="515937" y="5980584"/>
            <a:ext cx="40872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/>
              <a:t>Bruns, eigene Darstellung (Erhebung im Auftrag der Bundesstadt Bonn)</a:t>
            </a:r>
          </a:p>
        </p:txBody>
      </p:sp>
    </p:spTree>
    <p:extLst>
      <p:ext uri="{BB962C8B-B14F-4D97-AF65-F5344CB8AC3E}">
        <p14:creationId xmlns:p14="http://schemas.microsoft.com/office/powerpoint/2010/main" val="20062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AC61B1D-71D2-4D46-AFFA-E594121336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/>
              <a:t>Contact</a:t>
            </a:r>
          </a:p>
          <a:p>
            <a:r>
              <a:rPr lang="de-DE" dirty="0"/>
              <a:t>RheinMain University </a:t>
            </a:r>
            <a:r>
              <a:rPr lang="de-DE" dirty="0" err="1"/>
              <a:t>of</a:t>
            </a:r>
            <a:r>
              <a:rPr lang="de-DE" dirty="0"/>
              <a:t> Applied Sciences Wiesbaden Rüsselsheim</a:t>
            </a:r>
          </a:p>
          <a:p>
            <a:r>
              <a:rPr lang="de-DE" i="1" dirty="0"/>
              <a:t>Faculty </a:t>
            </a:r>
            <a:r>
              <a:rPr lang="de-DE" i="1" dirty="0" err="1"/>
              <a:t>for</a:t>
            </a:r>
            <a:r>
              <a:rPr lang="de-DE" i="1" dirty="0"/>
              <a:t> Architecture and </a:t>
            </a:r>
            <a:r>
              <a:rPr lang="de-DE" i="1" dirty="0" err="1"/>
              <a:t>Civil</a:t>
            </a:r>
            <a:r>
              <a:rPr lang="de-DE" i="1" dirty="0"/>
              <a:t> Engineering</a:t>
            </a:r>
          </a:p>
          <a:p>
            <a:r>
              <a:rPr lang="de-DE" i="1" dirty="0"/>
              <a:t>Working Group Mobility Management</a:t>
            </a:r>
          </a:p>
          <a:p>
            <a:endParaRPr lang="de-DE" dirty="0"/>
          </a:p>
          <a:p>
            <a:r>
              <a:rPr lang="de-DE" dirty="0"/>
              <a:t>Kurt-Schumacher-Ring 18</a:t>
            </a:r>
          </a:p>
          <a:p>
            <a:r>
              <a:rPr lang="de-DE" dirty="0"/>
              <a:t>65197 Wiesbaden, Germany</a:t>
            </a:r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059EB2D-8872-4B4A-8084-0613476DAE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25031" y="3710873"/>
            <a:ext cx="2421432" cy="254070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9FA0E61-876B-4C1D-8F57-932B71728DD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Prof. Dr.-Ing. André Bruns</a:t>
            </a:r>
          </a:p>
          <a:p>
            <a:r>
              <a:rPr lang="de-DE" dirty="0"/>
              <a:t>T +49 611 94 95-1448</a:t>
            </a:r>
          </a:p>
          <a:p>
            <a:r>
              <a:rPr lang="de-DE" dirty="0"/>
              <a:t>Andre.Bruns@hs-rm.de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7BAD7AF9-8462-43F9-90A0-5176FB619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Bruns, André -  Wie lassen sich die Potenziale des Betriebliches Mobilitätsmanagements ausschöpfen?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DA50321-5E95-46FE-B1BA-E85A00939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9763B8-9F99-46B4-A432-D63A3AB306D2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00DD25B-E02B-46C0-924C-EA7677016DAB}"/>
              </a:ext>
            </a:extLst>
          </p:cNvPr>
          <p:cNvSpPr/>
          <p:nvPr/>
        </p:nvSpPr>
        <p:spPr>
          <a:xfrm>
            <a:off x="325120" y="355600"/>
            <a:ext cx="6257765" cy="447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Bildplatzhalter 28">
            <a:extLst>
              <a:ext uri="{FF2B5EF4-FFF2-40B4-BE49-F238E27FC236}">
                <a16:creationId xmlns:a16="http://schemas.microsoft.com/office/drawing/2014/main" id="{012234C0-218B-4392-A5C5-69377451992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Datumsplatzhalter 4">
            <a:extLst>
              <a:ext uri="{FF2B5EF4-FFF2-40B4-BE49-F238E27FC236}">
                <a16:creationId xmlns:a16="http://schemas.microsoft.com/office/drawing/2014/main" id="{45F60A3E-DD90-4A54-AE15-97B5C2CF3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</p:spPr>
        <p:txBody>
          <a:bodyPr/>
          <a:lstStyle/>
          <a:p>
            <a:fld id="{68868AE5-EB64-4CE1-8D0F-21E0412D77DA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A82FC07C-7FBE-494E-8C4D-A270407F744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</p:spTree>
    <p:extLst>
      <p:ext uri="{BB962C8B-B14F-4D97-AF65-F5344CB8AC3E}">
        <p14:creationId xmlns:p14="http://schemas.microsoft.com/office/powerpoint/2010/main" val="2964342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3F5B2CE-3418-460C-9A70-A4DB04757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Nachhaltigkeit in Mobilität und verkehr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9CE8424-B866-413B-9D48-2EC575D8F2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„Fachgruppe Mobilitätsmanagement der Hochschule RheinMain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88FFCE0-79EC-49CB-A09B-DFC804401A7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44BF70C-ABCE-45ED-9C5E-3C48FA74EBEB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485785-FED1-4EF7-9194-F21C7F57D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9763B8-9F99-46B4-A432-D63A3AB306D2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13EC890F-A18E-4461-B9E7-E1458206A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1545878"/>
            <a:ext cx="4575607" cy="4702522"/>
          </a:xfrm>
        </p:spPr>
        <p:txBody>
          <a:bodyPr/>
          <a:lstStyle/>
          <a:p>
            <a:pPr marL="285750" lvl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</a:pPr>
            <a:r>
              <a:rPr lang="de-DE" altLang="de-DE" sz="1600" dirty="0"/>
              <a:t>Aktuell 7 Professuren, 12 Wiss. Mitarbeitende, 3 Sekretariatskräfte, 2 </a:t>
            </a:r>
            <a:r>
              <a:rPr lang="de-DE" altLang="de-DE" sz="1600" dirty="0" err="1"/>
              <a:t>LfbA</a:t>
            </a:r>
            <a:r>
              <a:rPr lang="de-DE" altLang="de-DE" sz="1600" dirty="0"/>
              <a:t>, 1 </a:t>
            </a:r>
            <a:r>
              <a:rPr lang="de-DE" altLang="de-DE" sz="1600" dirty="0" err="1"/>
              <a:t>PostDoc</a:t>
            </a:r>
            <a:r>
              <a:rPr lang="de-DE" altLang="de-DE" sz="1600" dirty="0"/>
              <a:t> … n Hiwis</a:t>
            </a:r>
          </a:p>
          <a:p>
            <a:pPr marL="285750" lvl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</a:pPr>
            <a:r>
              <a:rPr lang="de-DE" altLang="de-DE" sz="1600" dirty="0"/>
              <a:t>Drei Studiengänge: 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</a:pPr>
            <a:r>
              <a:rPr lang="de-DE" altLang="de-DE" dirty="0"/>
              <a:t>Bachelor „Mobilitätsmanagement“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</a:pPr>
            <a:r>
              <a:rPr lang="de-DE" altLang="de-DE" dirty="0"/>
              <a:t>Master „Nachhaltige Mobilität“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</a:pPr>
            <a:r>
              <a:rPr lang="de-DE" altLang="de-DE" dirty="0"/>
              <a:t>Master Umweltmanagement und Stadtplanung in Ballungsräumen</a:t>
            </a:r>
          </a:p>
          <a:p>
            <a:pPr marL="285750" lvl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</a:pPr>
            <a:r>
              <a:rPr lang="de-DE" altLang="de-DE" sz="1600" dirty="0"/>
              <a:t>Promotionszentrum Mobilität und Logistik </a:t>
            </a:r>
          </a:p>
          <a:p>
            <a:pPr marL="285750" lvl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</a:pPr>
            <a:r>
              <a:rPr lang="de-DE" altLang="de-DE" sz="1600" dirty="0"/>
              <a:t>Forschungs- und Transferaktivitäten</a:t>
            </a:r>
          </a:p>
          <a:p>
            <a:pPr lvl="2" indent="0">
              <a:lnSpc>
                <a:spcPct val="100000"/>
              </a:lnSpc>
              <a:buNone/>
            </a:pPr>
            <a:endParaRPr lang="de-DE" dirty="0"/>
          </a:p>
          <a:p>
            <a:pPr lvl="2" indent="0">
              <a:buNone/>
            </a:pPr>
            <a:r>
              <a:rPr lang="de-DE" dirty="0"/>
              <a:t>Jahresbericht 2021: </a:t>
            </a:r>
            <a:r>
              <a:rPr lang="de-DE" dirty="0">
                <a:hlinkClick r:id="rId3"/>
              </a:rPr>
              <a:t>https://www.hs-rm.de/fileadmin/Home/Fachbereiche/Architektur_und_Bauingenieurwesen/Studiengaenge/Mobilitaetsmanagement__B.Eng._/Publikationen/Jahresbericht_2021.pdf</a:t>
            </a:r>
            <a:r>
              <a:rPr lang="de-DE" dirty="0"/>
              <a:t> </a:t>
            </a:r>
          </a:p>
          <a:p>
            <a:endParaRPr lang="de-DE" dirty="0"/>
          </a:p>
        </p:txBody>
      </p:sp>
      <p:pic>
        <p:nvPicPr>
          <p:cNvPr id="12" name="Inhaltsplatzhalter 2">
            <a:extLst>
              <a:ext uri="{FF2B5EF4-FFF2-40B4-BE49-F238E27FC236}">
                <a16:creationId xmlns:a16="http://schemas.microsoft.com/office/drawing/2014/main" id="{B43B5127-96BB-4DB1-B4C6-6995AB2740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 r="10528"/>
          <a:stretch/>
        </p:blipFill>
        <p:spPr>
          <a:xfrm>
            <a:off x="5181537" y="1371601"/>
            <a:ext cx="6489464" cy="5015144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0DABA63-1D4E-4F7D-AFFD-C0DADACF74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Bruns, André -  Wie lassen sich die Potenziale des Betriebliches Mobilitätsmanagements ausschöpfen?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758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4E16BE1-DDE3-40B1-B576-DBE49FA8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Potenziale des </a:t>
            </a:r>
            <a:r>
              <a:rPr lang="de-DE" dirty="0" err="1"/>
              <a:t>BetrieblicheN</a:t>
            </a:r>
            <a:r>
              <a:rPr lang="de-DE" dirty="0"/>
              <a:t> Mobilitätsmanagements ausschöpfen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4EF64C7-CC15-4CB7-B0C8-898BA4A95C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418BE3F-2233-4DB6-B28E-22F0C8F4357F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61005F-5905-4D91-B73F-8B4998A988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Bruns, André -  Wie lassen sich die Potenziale des Betriebliches Mobilitätsmanagements ausschöpfen?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09D3441-4931-4244-8D01-8E7C0B64C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9763B8-9F99-46B4-A432-D63A3AB306D2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90CEFF6F-7B34-413F-BEFE-F956F1CA4431}"/>
              </a:ext>
            </a:extLst>
          </p:cNvPr>
          <p:cNvSpPr/>
          <p:nvPr/>
        </p:nvSpPr>
        <p:spPr>
          <a:xfrm>
            <a:off x="856607" y="3158221"/>
            <a:ext cx="5239393" cy="1637310"/>
          </a:xfrm>
          <a:custGeom>
            <a:avLst/>
            <a:gdLst>
              <a:gd name="connsiteX0" fmla="*/ 0 w 5239393"/>
              <a:gd name="connsiteY0" fmla="*/ 0 h 1637310"/>
              <a:gd name="connsiteX1" fmla="*/ 5239393 w 5239393"/>
              <a:gd name="connsiteY1" fmla="*/ 0 h 1637310"/>
              <a:gd name="connsiteX2" fmla="*/ 5239393 w 5239393"/>
              <a:gd name="connsiteY2" fmla="*/ 1637310 h 1637310"/>
              <a:gd name="connsiteX3" fmla="*/ 0 w 5239393"/>
              <a:gd name="connsiteY3" fmla="*/ 1637310 h 1637310"/>
              <a:gd name="connsiteX4" fmla="*/ 0 w 5239393"/>
              <a:gd name="connsiteY4" fmla="*/ 0 h 163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393" h="1637310">
                <a:moveTo>
                  <a:pt x="0" y="0"/>
                </a:moveTo>
                <a:lnTo>
                  <a:pt x="5239393" y="0"/>
                </a:lnTo>
                <a:lnTo>
                  <a:pt x="5239393" y="1637310"/>
                </a:lnTo>
                <a:lnTo>
                  <a:pt x="0" y="16373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9005" tIns="83820" rIns="83820" bIns="83820" numCol="1" spcCol="1270" anchor="ctr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200" kern="1200" baseline="0" dirty="0">
                <a:solidFill>
                  <a:schemeClr val="tx1"/>
                </a:solidFill>
              </a:rPr>
              <a:t>Nachhaltige / klimaschonende Mobilität braucht Verhaltensänderungen und damit einen </a:t>
            </a:r>
            <a:r>
              <a:rPr lang="de-DE" sz="2200" kern="1200" dirty="0">
                <a:solidFill>
                  <a:schemeClr val="tx1"/>
                </a:solidFill>
              </a:rPr>
              <a:t>P</a:t>
            </a:r>
            <a:r>
              <a:rPr lang="de-DE" sz="2200" kern="1200" baseline="0" dirty="0">
                <a:solidFill>
                  <a:schemeClr val="tx1"/>
                </a:solidFill>
              </a:rPr>
              <a:t>erspektivwechsel.</a:t>
            </a:r>
            <a:endParaRPr lang="de-DE" sz="2200" kern="1200" dirty="0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4A20A26-9E0C-4531-ABAF-92C8EAAC06D4}"/>
              </a:ext>
            </a:extLst>
          </p:cNvPr>
          <p:cNvSpPr/>
          <p:nvPr/>
        </p:nvSpPr>
        <p:spPr>
          <a:xfrm>
            <a:off x="638299" y="2921721"/>
            <a:ext cx="1146117" cy="1719176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4D7512D1-D594-445C-9AA5-F94ECADC5B65}"/>
              </a:ext>
            </a:extLst>
          </p:cNvPr>
          <p:cNvSpPr/>
          <p:nvPr/>
        </p:nvSpPr>
        <p:spPr>
          <a:xfrm>
            <a:off x="6551424" y="3158221"/>
            <a:ext cx="5239393" cy="2297006"/>
          </a:xfrm>
          <a:custGeom>
            <a:avLst/>
            <a:gdLst>
              <a:gd name="connsiteX0" fmla="*/ 0 w 5239393"/>
              <a:gd name="connsiteY0" fmla="*/ 0 h 1637310"/>
              <a:gd name="connsiteX1" fmla="*/ 5239393 w 5239393"/>
              <a:gd name="connsiteY1" fmla="*/ 0 h 1637310"/>
              <a:gd name="connsiteX2" fmla="*/ 5239393 w 5239393"/>
              <a:gd name="connsiteY2" fmla="*/ 1637310 h 1637310"/>
              <a:gd name="connsiteX3" fmla="*/ 0 w 5239393"/>
              <a:gd name="connsiteY3" fmla="*/ 1637310 h 1637310"/>
              <a:gd name="connsiteX4" fmla="*/ 0 w 5239393"/>
              <a:gd name="connsiteY4" fmla="*/ 0 h 163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393" h="1637310">
                <a:moveTo>
                  <a:pt x="0" y="0"/>
                </a:moveTo>
                <a:lnTo>
                  <a:pt x="5239393" y="0"/>
                </a:lnTo>
                <a:lnTo>
                  <a:pt x="5239393" y="1637310"/>
                </a:lnTo>
                <a:lnTo>
                  <a:pt x="0" y="16373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9005" tIns="83820" rIns="83820" bIns="83820" numCol="1" spcCol="1270" anchor="ctr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200" kern="1200" baseline="0" dirty="0"/>
              <a:t>Maßnahmenbündel für nachhaltige Mobilität müssen alle relevanten Einflussbereiche auf die Mobilität umfassen </a:t>
            </a:r>
            <a:br>
              <a:rPr lang="de-DE" sz="2200" kern="1200" baseline="0" dirty="0"/>
            </a:br>
            <a:r>
              <a:rPr lang="de-DE" sz="2200" kern="1200" baseline="0" dirty="0"/>
              <a:t>(und somit die Erkenntnisse der Mobilitätsforschung berücksichtigen.</a:t>
            </a:r>
            <a:endParaRPr lang="de-DE" sz="2200" kern="1200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FE2AE4F-50D4-4B48-B877-48F42FFB35E9}"/>
              </a:ext>
            </a:extLst>
          </p:cNvPr>
          <p:cNvSpPr/>
          <p:nvPr/>
        </p:nvSpPr>
        <p:spPr>
          <a:xfrm>
            <a:off x="6333116" y="2921721"/>
            <a:ext cx="1146117" cy="1719176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C389C817-EDF0-47A7-88AB-AD89747D579F}"/>
              </a:ext>
            </a:extLst>
          </p:cNvPr>
          <p:cNvSpPr txBox="1">
            <a:spLocks/>
          </p:cNvSpPr>
          <p:nvPr/>
        </p:nvSpPr>
        <p:spPr>
          <a:xfrm>
            <a:off x="515937" y="753374"/>
            <a:ext cx="4865686" cy="504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ts val="24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22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180000" algn="l" defTabSz="914400" rtl="0" eaLnBrk="1" latinLnBrk="0" hangingPunct="1">
              <a:lnSpc>
                <a:spcPts val="20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ts val="18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ts val="18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indent="0">
              <a:buFont typeface="Arial" panose="020B06040202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890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0F6E434-D426-4103-BD0E-B02CACCB8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C74BFB3B-370A-4912-8A5D-12AAE1E31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Potenziale des </a:t>
            </a:r>
            <a:r>
              <a:rPr lang="de-DE" dirty="0" err="1"/>
              <a:t>BetrieblicheN</a:t>
            </a:r>
            <a:r>
              <a:rPr lang="de-DE" dirty="0"/>
              <a:t> Mobilitätsmanagements ausschöpfen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0E81DE9-86E0-47D1-931C-6A87E62F6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B2E3349-3FFC-4FF2-B4BB-FCF60D451A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2F457C-A403-4768-9261-3FA366BB99B4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9F672F8-01CA-4C53-B9BD-4F00D509D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Bruns, André -  Wie lassen sich die Potenziale des Betriebliches Mobilitätsmanagements ausschöpfen?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223889A-D82B-4B39-B600-0E0ECE708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9763B8-9F99-46B4-A432-D63A3AB306D2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48ADA441-24D3-4C03-800C-3E26ACC73A34}"/>
              </a:ext>
            </a:extLst>
          </p:cNvPr>
          <p:cNvSpPr/>
          <p:nvPr/>
        </p:nvSpPr>
        <p:spPr>
          <a:xfrm>
            <a:off x="3990278" y="5799066"/>
            <a:ext cx="2409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Deffner, Horelt, Nitschke, Quentin, Schluckebier (2021)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3FE7602-DBA5-4253-8547-8C8865BF4F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5" r="49623" b="2587"/>
          <a:stretch/>
        </p:blipFill>
        <p:spPr>
          <a:xfrm>
            <a:off x="521001" y="1573627"/>
            <a:ext cx="5152436" cy="469081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DFD2235-3149-4E0B-A08B-A683C985D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8538" y="1545878"/>
            <a:ext cx="2022462" cy="820132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10D96AC7-961B-4664-8F47-3E9AAF3784D7}"/>
              </a:ext>
            </a:extLst>
          </p:cNvPr>
          <p:cNvSpPr/>
          <p:nvPr/>
        </p:nvSpPr>
        <p:spPr>
          <a:xfrm>
            <a:off x="9622151" y="5822430"/>
            <a:ext cx="2409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Deffner, Horelt, Nitschke, Quentin, Schluckebier (2021) </a:t>
            </a:r>
          </a:p>
        </p:txBody>
      </p:sp>
    </p:spTree>
    <p:extLst>
      <p:ext uri="{BB962C8B-B14F-4D97-AF65-F5344CB8AC3E}">
        <p14:creationId xmlns:p14="http://schemas.microsoft.com/office/powerpoint/2010/main" val="3850680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0F6E434-D426-4103-BD0E-B02CACCB8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C74BFB3B-370A-4912-8A5D-12AAE1E31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Potenziale des </a:t>
            </a:r>
            <a:r>
              <a:rPr lang="de-DE" dirty="0" err="1"/>
              <a:t>BetrieblicheN</a:t>
            </a:r>
            <a:r>
              <a:rPr lang="de-DE" dirty="0"/>
              <a:t> Mobilitätsmanagements ausschöpfen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0E81DE9-86E0-47D1-931C-6A87E62F6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B2E3349-3FFC-4FF2-B4BB-FCF60D451A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318706D-3F65-44F0-A2B6-5DC0E9CCF49D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9F672F8-01CA-4C53-B9BD-4F00D509D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Bruns, André -  Wie lassen sich die Potenziale des Betriebliches Mobilitätsmanagements ausschöpfen?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223889A-D82B-4B39-B600-0E0ECE708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9763B8-9F99-46B4-A432-D63A3AB306D2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48ADA441-24D3-4C03-800C-3E26ACC73A34}"/>
              </a:ext>
            </a:extLst>
          </p:cNvPr>
          <p:cNvSpPr/>
          <p:nvPr/>
        </p:nvSpPr>
        <p:spPr>
          <a:xfrm>
            <a:off x="3990278" y="5799066"/>
            <a:ext cx="2409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Deffner, Horelt, Nitschke, Quentin, Schluckebier (2021)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3FE7602-DBA5-4253-8547-8C8865BF4F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5" r="1939" b="2587"/>
          <a:stretch/>
        </p:blipFill>
        <p:spPr>
          <a:xfrm>
            <a:off x="521000" y="1573627"/>
            <a:ext cx="10411143" cy="469081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DFD2235-3149-4E0B-A08B-A683C985D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8538" y="1545878"/>
            <a:ext cx="2022462" cy="820132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4A6B8576-9032-47A4-A566-02A4B36DD574}"/>
              </a:ext>
            </a:extLst>
          </p:cNvPr>
          <p:cNvSpPr/>
          <p:nvPr/>
        </p:nvSpPr>
        <p:spPr>
          <a:xfrm>
            <a:off x="9622151" y="5822430"/>
            <a:ext cx="2409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Deffner, Horelt, Nitschke, Quentin, Schluckebier (2021) </a:t>
            </a:r>
          </a:p>
        </p:txBody>
      </p:sp>
    </p:spTree>
    <p:extLst>
      <p:ext uri="{BB962C8B-B14F-4D97-AF65-F5344CB8AC3E}">
        <p14:creationId xmlns:p14="http://schemas.microsoft.com/office/powerpoint/2010/main" val="1453354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Bruns, André -  Wie lassen sich die Potenziale des Betriebliches Mobilitätsmanagements ausschöpfen?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Einflussfaktoren des Mobilitätsverhalten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49855E2-24DF-4A2B-A106-745D13E3C669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2CBDAF42-272B-4D2E-AAAA-673D16E1B69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07301" y="1940128"/>
            <a:ext cx="5376435" cy="4702522"/>
          </a:xfrm>
        </p:spPr>
        <p:txBody>
          <a:bodyPr/>
          <a:lstStyle/>
          <a:p>
            <a:pPr marL="342900" indent="-285750">
              <a:spcBef>
                <a:spcPts val="600"/>
              </a:spcBef>
              <a:spcAft>
                <a:spcPts val="600"/>
              </a:spcAft>
            </a:pPr>
            <a:endParaRPr lang="de-DE" b="1" dirty="0">
              <a:latin typeface="+mj-lt"/>
            </a:endParaRPr>
          </a:p>
          <a:p>
            <a:pPr marL="342900" indent="-285750">
              <a:spcBef>
                <a:spcPts val="600"/>
              </a:spcBef>
              <a:spcAft>
                <a:spcPts val="600"/>
              </a:spcAft>
            </a:pPr>
            <a:r>
              <a:rPr lang="de-DE" b="1" dirty="0">
                <a:latin typeface="+mj-lt"/>
              </a:rPr>
              <a:t>Motivation</a:t>
            </a:r>
            <a:r>
              <a:rPr lang="de-DE" dirty="0">
                <a:latin typeface="+mj-lt"/>
              </a:rPr>
              <a:t> = Absichten und Antriebe, automatisierte und subliminale Prozesse ebenso wie Entscheidungsprozesse</a:t>
            </a:r>
          </a:p>
          <a:p>
            <a:pPr marL="342900" indent="-285750">
              <a:spcBef>
                <a:spcPts val="600"/>
              </a:spcBef>
              <a:spcAft>
                <a:spcPts val="600"/>
              </a:spcAft>
            </a:pPr>
            <a:r>
              <a:rPr lang="de-DE" b="1" dirty="0">
                <a:latin typeface="+mj-lt"/>
              </a:rPr>
              <a:t>Fähigkeiten</a:t>
            </a:r>
            <a:r>
              <a:rPr lang="de-DE" dirty="0">
                <a:latin typeface="+mj-lt"/>
              </a:rPr>
              <a:t> = physische oder psychische Möglichkeit ein Verhaltensziel zur erreichen </a:t>
            </a:r>
          </a:p>
          <a:p>
            <a:pPr marL="342900" indent="-285750">
              <a:spcBef>
                <a:spcPts val="600"/>
              </a:spcBef>
              <a:spcAft>
                <a:spcPts val="600"/>
              </a:spcAft>
            </a:pPr>
            <a:r>
              <a:rPr lang="de-DE" b="1" dirty="0">
                <a:latin typeface="+mj-lt"/>
              </a:rPr>
              <a:t>Gelegenheiten</a:t>
            </a:r>
            <a:r>
              <a:rPr lang="de-DE" dirty="0">
                <a:latin typeface="+mj-lt"/>
              </a:rPr>
              <a:t> = Faktoren, die außerhalb des Individuums liegen und ein spezifisches Verhalten ermöglichen oder anregen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5D16E29-5BBF-4E3C-95D3-A7DBD6721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64" y="1385903"/>
            <a:ext cx="5941645" cy="4653967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B825E71C-BB88-473C-A53D-22EE0B6BC0C4}"/>
              </a:ext>
            </a:extLst>
          </p:cNvPr>
          <p:cNvSpPr/>
          <p:nvPr/>
        </p:nvSpPr>
        <p:spPr>
          <a:xfrm>
            <a:off x="3423641" y="6062799"/>
            <a:ext cx="22610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West, Michie (2020)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0B9E1C-5AC9-462F-B572-074748090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9763B8-9F99-46B4-A432-D63A3AB306D2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8696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0F6E434-D426-4103-BD0E-B02CACCB8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C74BFB3B-370A-4912-8A5D-12AAE1E31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Potenziale des </a:t>
            </a:r>
            <a:r>
              <a:rPr lang="de-DE" dirty="0" err="1"/>
              <a:t>BetrieblicheN</a:t>
            </a:r>
            <a:r>
              <a:rPr lang="de-DE" dirty="0"/>
              <a:t> Mobilitätsmanagements ausschöpfen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0E81DE9-86E0-47D1-931C-6A87E62F6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B2E3349-3FFC-4FF2-B4BB-FCF60D451A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A34A7A9-14A2-4952-A725-1A4623E181F7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9F672F8-01CA-4C53-B9BD-4F00D509D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Bruns, André -  Wie lassen sich die Potenziale des Betriebliches Mobilitätsmanagements ausschöpfen?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223889A-D82B-4B39-B600-0E0ECE708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9763B8-9F99-46B4-A432-D63A3AB306D2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23C7BE1-D90A-431D-9DF9-17ED5612F305}"/>
              </a:ext>
            </a:extLst>
          </p:cNvPr>
          <p:cNvPicPr/>
          <p:nvPr/>
        </p:nvPicPr>
        <p:blipFill rotWithShape="1">
          <a:blip r:embed="rId2"/>
          <a:srcRect l="4758" t="665" r="4872" b="972"/>
          <a:stretch/>
        </p:blipFill>
        <p:spPr bwMode="auto">
          <a:xfrm rot="5400000">
            <a:off x="3445168" y="-1325334"/>
            <a:ext cx="4426949" cy="1028541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Inhaltsplatzhalter 1">
            <a:extLst>
              <a:ext uri="{FF2B5EF4-FFF2-40B4-BE49-F238E27FC236}">
                <a16:creationId xmlns:a16="http://schemas.microsoft.com/office/drawing/2014/main" id="{E9D4836D-F9F8-4F20-AEFB-DF375813EC9A}"/>
              </a:ext>
            </a:extLst>
          </p:cNvPr>
          <p:cNvSpPr txBox="1">
            <a:spLocks/>
          </p:cNvSpPr>
          <p:nvPr/>
        </p:nvSpPr>
        <p:spPr>
          <a:xfrm>
            <a:off x="618618" y="6068606"/>
            <a:ext cx="8285520" cy="8127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ts val="24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22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180000" algn="l" defTabSz="914400" rtl="0" eaLnBrk="1" latinLnBrk="0" hangingPunct="1">
              <a:lnSpc>
                <a:spcPts val="20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ts val="18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ts val="18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228600" algn="l"/>
              </a:tabLst>
            </a:pPr>
            <a:r>
              <a:rPr lang="de-DE" sz="900" dirty="0">
                <a:latin typeface="Arial" panose="020B0604020202020204" pitchFamily="34" charset="0"/>
              </a:rPr>
              <a:t>Model </a:t>
            </a:r>
            <a:r>
              <a:rPr lang="de-DE" sz="900" dirty="0" err="1">
                <a:latin typeface="Arial" panose="020B0604020202020204" pitchFamily="34" charset="0"/>
              </a:rPr>
              <a:t>of</a:t>
            </a:r>
            <a:r>
              <a:rPr lang="de-DE" sz="900" dirty="0">
                <a:latin typeface="Arial" panose="020B0604020202020204" pitchFamily="34" charset="0"/>
              </a:rPr>
              <a:t> </a:t>
            </a:r>
            <a:r>
              <a:rPr lang="de-DE" sz="900" dirty="0" err="1">
                <a:latin typeface="Arial" panose="020B0604020202020204" pitchFamily="34" charset="0"/>
              </a:rPr>
              <a:t>self</a:t>
            </a:r>
            <a:r>
              <a:rPr lang="de-DE" sz="900" dirty="0">
                <a:latin typeface="Arial" panose="020B0604020202020204" pitchFamily="34" charset="0"/>
              </a:rPr>
              <a:t> </a:t>
            </a:r>
            <a:r>
              <a:rPr lang="de-DE" sz="900" dirty="0" err="1">
                <a:latin typeface="Arial" panose="020B0604020202020204" pitchFamily="34" charset="0"/>
              </a:rPr>
              <a:t>regulated</a:t>
            </a:r>
            <a:r>
              <a:rPr lang="de-DE" sz="900" dirty="0">
                <a:latin typeface="Arial" panose="020B0604020202020204" pitchFamily="34" charset="0"/>
              </a:rPr>
              <a:t> </a:t>
            </a:r>
            <a:r>
              <a:rPr lang="de-DE" sz="900" dirty="0" err="1">
                <a:latin typeface="Arial" panose="020B0604020202020204" pitchFamily="34" charset="0"/>
              </a:rPr>
              <a:t>behaviour</a:t>
            </a:r>
            <a:r>
              <a:rPr lang="de-DE" sz="900" dirty="0">
                <a:latin typeface="Arial" panose="020B0604020202020204" pitchFamily="34" charset="0"/>
              </a:rPr>
              <a:t> </a:t>
            </a:r>
            <a:r>
              <a:rPr lang="de-DE" sz="900" dirty="0" err="1">
                <a:latin typeface="Arial" panose="020B0604020202020204" pitchFamily="34" charset="0"/>
              </a:rPr>
              <a:t>change</a:t>
            </a:r>
            <a:r>
              <a:rPr lang="de-DE" sz="900" dirty="0">
                <a:latin typeface="Arial" panose="020B0604020202020204" pitchFamily="34" charset="0"/>
              </a:rPr>
              <a:t> (</a:t>
            </a:r>
            <a:r>
              <a:rPr lang="en-US" sz="900" dirty="0">
                <a:latin typeface="Arial" panose="020B0604020202020204" pitchFamily="34" charset="0"/>
              </a:rPr>
              <a:t>Bamberg, Sebastian 2013: Applying the stage model of self-regulated behavioral change in a car use reduction intervention, in: Journal of Environmental Psychology 33 (2013), S. 68–75) </a:t>
            </a:r>
            <a:r>
              <a:rPr lang="en-US" sz="900" dirty="0">
                <a:latin typeface="Arial" panose="020B0604020202020204" pitchFamily="34" charset="0"/>
                <a:hlinkClick r:id="rId3"/>
              </a:rPr>
              <a:t>https://doi.org/10.1016/j.jenvp.2012.10.001</a:t>
            </a:r>
            <a:r>
              <a:rPr lang="en-US" sz="900" dirty="0">
                <a:latin typeface="Arial" panose="020B0604020202020204" pitchFamily="34" charset="0"/>
              </a:rPr>
              <a:t>)</a:t>
            </a:r>
          </a:p>
          <a:p>
            <a:pPr marL="0" indent="0" algn="just">
              <a:buFont typeface="Arial" panose="020B0604020202020204" pitchFamily="34" charset="0"/>
              <a:buNone/>
              <a:tabLst>
                <a:tab pos="228600" algn="l"/>
              </a:tabLst>
            </a:pPr>
            <a:endParaRPr lang="de-DE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01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4E16BE1-DDE3-40B1-B576-DBE49FA8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Potenziale des </a:t>
            </a:r>
            <a:r>
              <a:rPr lang="de-DE" dirty="0" err="1"/>
              <a:t>BetrieblicheN</a:t>
            </a:r>
            <a:r>
              <a:rPr lang="de-DE" dirty="0"/>
              <a:t> Mobilitätsmanagements ausschöpfen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4EF64C7-CC15-4CB7-B0C8-898BA4A95C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EF0B93-3DA4-42DF-AE7E-AE0E6A3415EC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61005F-5905-4D91-B73F-8B4998A988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Bruns, André -  Wie lassen sich die Potenziale des Betriebliches Mobilitätsmanagements ausschöpfen?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09D3441-4931-4244-8D01-8E7C0B64C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9763B8-9F99-46B4-A432-D63A3AB306D2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D79991DB-9DFB-43C7-A9FF-CD7C9D4E2F3A}"/>
              </a:ext>
            </a:extLst>
          </p:cNvPr>
          <p:cNvSpPr/>
          <p:nvPr/>
        </p:nvSpPr>
        <p:spPr>
          <a:xfrm>
            <a:off x="6431607" y="2454314"/>
            <a:ext cx="5239393" cy="2534068"/>
          </a:xfrm>
          <a:custGeom>
            <a:avLst/>
            <a:gdLst>
              <a:gd name="connsiteX0" fmla="*/ 0 w 5239393"/>
              <a:gd name="connsiteY0" fmla="*/ 0 h 2419781"/>
              <a:gd name="connsiteX1" fmla="*/ 5239393 w 5239393"/>
              <a:gd name="connsiteY1" fmla="*/ 0 h 2419781"/>
              <a:gd name="connsiteX2" fmla="*/ 5239393 w 5239393"/>
              <a:gd name="connsiteY2" fmla="*/ 2419781 h 2419781"/>
              <a:gd name="connsiteX3" fmla="*/ 0 w 5239393"/>
              <a:gd name="connsiteY3" fmla="*/ 2419781 h 2419781"/>
              <a:gd name="connsiteX4" fmla="*/ 0 w 5239393"/>
              <a:gd name="connsiteY4" fmla="*/ 0 h 241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393" h="2419781">
                <a:moveTo>
                  <a:pt x="0" y="0"/>
                </a:moveTo>
                <a:lnTo>
                  <a:pt x="5239393" y="0"/>
                </a:lnTo>
                <a:lnTo>
                  <a:pt x="5239393" y="2419781"/>
                </a:lnTo>
                <a:lnTo>
                  <a:pt x="0" y="24197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9005" tIns="80010" rIns="80010" bIns="80010" numCol="1" spcCol="1270" anchor="t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100" kern="1200" baseline="0" dirty="0"/>
              <a:t>Diese Prozesse sollten …</a:t>
            </a:r>
            <a:endParaRPr lang="de-DE" sz="2100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de-DE" kern="1200" baseline="0" dirty="0"/>
              <a:t>im Sinne eines Regelkreises lernend, bzw. fehlertolerant sein, </a:t>
            </a:r>
            <a:endParaRPr lang="de-DE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de-DE" kern="1200" baseline="0" dirty="0"/>
              <a:t>im Sinne eines Governance-Arrangements als „</a:t>
            </a:r>
            <a:r>
              <a:rPr lang="de-DE" kern="1200" baseline="0" dirty="0" err="1"/>
              <a:t>ko</a:t>
            </a:r>
            <a:r>
              <a:rPr lang="de-DE" kern="1200" baseline="0" dirty="0"/>
              <a:t>-kreative“ Prozesse zwischen Staat und Privaten gestaltet sein, 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de-DE" kern="1200" baseline="0" dirty="0"/>
              <a:t>sich vorhandenen Zielen und</a:t>
            </a:r>
            <a:r>
              <a:rPr lang="de-DE" kern="1200" dirty="0"/>
              <a:t> </a:t>
            </a:r>
            <a:r>
              <a:rPr lang="de-DE" kern="1200" baseline="0" dirty="0"/>
              <a:t>Strukturen passen.</a:t>
            </a:r>
            <a:endParaRPr lang="de-DE" kern="12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D09BA7E-D0D4-41AB-ADD3-415AF70DCD59}"/>
              </a:ext>
            </a:extLst>
          </p:cNvPr>
          <p:cNvSpPr/>
          <p:nvPr/>
        </p:nvSpPr>
        <p:spPr>
          <a:xfrm>
            <a:off x="6213299" y="2224044"/>
            <a:ext cx="1146117" cy="1719176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C389C817-EDF0-47A7-88AB-AD89747D579F}"/>
              </a:ext>
            </a:extLst>
          </p:cNvPr>
          <p:cNvSpPr txBox="1">
            <a:spLocks/>
          </p:cNvSpPr>
          <p:nvPr/>
        </p:nvSpPr>
        <p:spPr>
          <a:xfrm>
            <a:off x="515937" y="753374"/>
            <a:ext cx="4865686" cy="504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ts val="24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22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180000" algn="l" defTabSz="914400" rtl="0" eaLnBrk="1" latinLnBrk="0" hangingPunct="1">
              <a:lnSpc>
                <a:spcPts val="20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ts val="18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ts val="18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51F54E5D-6EE3-4D74-A0D6-B26641B37D68}"/>
              </a:ext>
            </a:extLst>
          </p:cNvPr>
          <p:cNvSpPr/>
          <p:nvPr/>
        </p:nvSpPr>
        <p:spPr>
          <a:xfrm>
            <a:off x="739309" y="2460544"/>
            <a:ext cx="5239393" cy="1637310"/>
          </a:xfrm>
          <a:custGeom>
            <a:avLst/>
            <a:gdLst>
              <a:gd name="connsiteX0" fmla="*/ 0 w 5239393"/>
              <a:gd name="connsiteY0" fmla="*/ 0 h 1637310"/>
              <a:gd name="connsiteX1" fmla="*/ 5239393 w 5239393"/>
              <a:gd name="connsiteY1" fmla="*/ 0 h 1637310"/>
              <a:gd name="connsiteX2" fmla="*/ 5239393 w 5239393"/>
              <a:gd name="connsiteY2" fmla="*/ 1637310 h 1637310"/>
              <a:gd name="connsiteX3" fmla="*/ 0 w 5239393"/>
              <a:gd name="connsiteY3" fmla="*/ 1637310 h 1637310"/>
              <a:gd name="connsiteX4" fmla="*/ 0 w 5239393"/>
              <a:gd name="connsiteY4" fmla="*/ 0 h 163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393" h="1637310">
                <a:moveTo>
                  <a:pt x="0" y="0"/>
                </a:moveTo>
                <a:lnTo>
                  <a:pt x="5239393" y="0"/>
                </a:lnTo>
                <a:lnTo>
                  <a:pt x="5239393" y="1637310"/>
                </a:lnTo>
                <a:lnTo>
                  <a:pt x="0" y="16373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9005" tIns="83820" rIns="83820" bIns="83820" numCol="1" spcCol="1270" anchor="ctr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200" kern="1200" baseline="0" dirty="0"/>
              <a:t>Neben Maßnahmen braucht es vor allem Prozesse, in denen die richtigen, „maßgeschneiderten“ Lösungen gefunden werden. </a:t>
            </a:r>
            <a:endParaRPr lang="de-DE" sz="2200" kern="1200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A6A3873-5000-430C-915A-C9C183D0DC78}"/>
              </a:ext>
            </a:extLst>
          </p:cNvPr>
          <p:cNvSpPr/>
          <p:nvPr/>
        </p:nvSpPr>
        <p:spPr>
          <a:xfrm>
            <a:off x="521001" y="2224044"/>
            <a:ext cx="1146117" cy="1719176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47684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0F6E434-D426-4103-BD0E-B02CACCB8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00" y="1581573"/>
            <a:ext cx="11160000" cy="4702522"/>
          </a:xfrm>
        </p:spPr>
        <p:txBody>
          <a:bodyPr/>
          <a:lstStyle/>
          <a:p>
            <a:endParaRPr lang="de-D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C74BFB3B-370A-4912-8A5D-12AAE1E31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Potenziale des </a:t>
            </a:r>
            <a:r>
              <a:rPr lang="de-DE" dirty="0" err="1"/>
              <a:t>BetrieblicheN</a:t>
            </a:r>
            <a:r>
              <a:rPr lang="de-DE" dirty="0"/>
              <a:t> Mobilitätsmanagements ausschöpfen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0E81DE9-86E0-47D1-931C-6A87E62F6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B2E3349-3FFC-4FF2-B4BB-FCF60D451A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A707AD-B934-46AF-8A3D-35553E19981D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9F672F8-01CA-4C53-B9BD-4F00D509D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Bruns, André -  Wie lassen sich die Potenziale des Betriebliches Mobilitätsmanagements ausschöpfen?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223889A-D82B-4B39-B600-0E0ECE708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9763B8-9F99-46B4-A432-D63A3AB306D2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4D1B1B3-804A-497F-992C-09A21B7E2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7145"/>
            <a:ext cx="6943872" cy="466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387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heme/theme1.xml><?xml version="1.0" encoding="utf-8"?>
<a:theme xmlns:a="http://schemas.openxmlformats.org/drawingml/2006/main" name="Office">
  <a:themeElements>
    <a:clrScheme name="Hochschule Rheinmain">
      <a:dk1>
        <a:srgbClr val="46413C"/>
      </a:dk1>
      <a:lt1>
        <a:srgbClr val="FFFFFF"/>
      </a:lt1>
      <a:dk2>
        <a:srgbClr val="E10019"/>
      </a:dk2>
      <a:lt2>
        <a:srgbClr val="FFFFFF"/>
      </a:lt2>
      <a:accent1>
        <a:srgbClr val="327D91"/>
      </a:accent1>
      <a:accent2>
        <a:srgbClr val="5B97A7"/>
      </a:accent2>
      <a:accent3>
        <a:srgbClr val="84B1BD"/>
      </a:accent3>
      <a:accent4>
        <a:srgbClr val="4BBEE1"/>
      </a:accent4>
      <a:accent5>
        <a:srgbClr val="6FCBE7"/>
      </a:accent5>
      <a:accent6>
        <a:srgbClr val="93D8ED"/>
      </a:accent6>
      <a:hlink>
        <a:srgbClr val="4BBEE1"/>
      </a:hlink>
      <a:folHlink>
        <a:srgbClr val="327D91"/>
      </a:folHlink>
    </a:clrScheme>
    <a:fontScheme name="Hochschule Rheinma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11119-HR-PPT-final-16zu9.potx [Schreibgeschützt]" id="{4C91BF98-609A-4E42-8F37-74196227645F}" vid="{7696F43C-53BA-4C41-95E0-AD760735109E}"/>
    </a:ext>
  </a:extLst>
</a:theme>
</file>

<file path=ppt/theme/theme2.xml><?xml version="1.0" encoding="utf-8"?>
<a:theme xmlns:a="http://schemas.openxmlformats.org/drawingml/2006/main" name="1_Office">
  <a:themeElements>
    <a:clrScheme name="Hochschule Rheinmain">
      <a:dk1>
        <a:srgbClr val="46413C"/>
      </a:dk1>
      <a:lt1>
        <a:srgbClr val="FFFFFF"/>
      </a:lt1>
      <a:dk2>
        <a:srgbClr val="E10019"/>
      </a:dk2>
      <a:lt2>
        <a:srgbClr val="FFFFFF"/>
      </a:lt2>
      <a:accent1>
        <a:srgbClr val="327D91"/>
      </a:accent1>
      <a:accent2>
        <a:srgbClr val="5B97A7"/>
      </a:accent2>
      <a:accent3>
        <a:srgbClr val="84B1BD"/>
      </a:accent3>
      <a:accent4>
        <a:srgbClr val="4BBEE1"/>
      </a:accent4>
      <a:accent5>
        <a:srgbClr val="6FCBE7"/>
      </a:accent5>
      <a:accent6>
        <a:srgbClr val="93D8ED"/>
      </a:accent6>
      <a:hlink>
        <a:srgbClr val="4BBEE1"/>
      </a:hlink>
      <a:folHlink>
        <a:srgbClr val="327D91"/>
      </a:folHlink>
    </a:clrScheme>
    <a:fontScheme name="Hochschule Rheinma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11119-HR-PPT-final-16zu9.potx [Schreibgeschützt]" id="{4C91BF98-609A-4E42-8F37-74196227645F}" vid="{C7E5664E-1798-4EBC-8439-94297A93F1D2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Hochschule Rheinmain">
    <a:dk1>
      <a:srgbClr val="46413C"/>
    </a:dk1>
    <a:lt1>
      <a:srgbClr val="FFFFFF"/>
    </a:lt1>
    <a:dk2>
      <a:srgbClr val="E10019"/>
    </a:dk2>
    <a:lt2>
      <a:srgbClr val="FFFFFF"/>
    </a:lt2>
    <a:accent1>
      <a:srgbClr val="327D91"/>
    </a:accent1>
    <a:accent2>
      <a:srgbClr val="5B97A7"/>
    </a:accent2>
    <a:accent3>
      <a:srgbClr val="84B1BD"/>
    </a:accent3>
    <a:accent4>
      <a:srgbClr val="4BBEE1"/>
    </a:accent4>
    <a:accent5>
      <a:srgbClr val="6FCBE7"/>
    </a:accent5>
    <a:accent6>
      <a:srgbClr val="93D8ED"/>
    </a:accent6>
    <a:hlink>
      <a:srgbClr val="4BBEE1"/>
    </a:hlink>
    <a:folHlink>
      <a:srgbClr val="327D91"/>
    </a:folHlink>
  </a:clrScheme>
  <a:fontScheme name="Hochschule Rheinmai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Hochschule Rheinmain">
    <a:dk1>
      <a:srgbClr val="46413C"/>
    </a:dk1>
    <a:lt1>
      <a:srgbClr val="FFFFFF"/>
    </a:lt1>
    <a:dk2>
      <a:srgbClr val="E10019"/>
    </a:dk2>
    <a:lt2>
      <a:srgbClr val="FFFFFF"/>
    </a:lt2>
    <a:accent1>
      <a:srgbClr val="327D91"/>
    </a:accent1>
    <a:accent2>
      <a:srgbClr val="5B97A7"/>
    </a:accent2>
    <a:accent3>
      <a:srgbClr val="84B1BD"/>
    </a:accent3>
    <a:accent4>
      <a:srgbClr val="4BBEE1"/>
    </a:accent4>
    <a:accent5>
      <a:srgbClr val="6FCBE7"/>
    </a:accent5>
    <a:accent6>
      <a:srgbClr val="93D8ED"/>
    </a:accent6>
    <a:hlink>
      <a:srgbClr val="4BBEE1"/>
    </a:hlink>
    <a:folHlink>
      <a:srgbClr val="327D91"/>
    </a:folHlink>
  </a:clrScheme>
  <a:fontScheme name="Hochschule Rheinmai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Hochschule Rheinmain">
    <a:dk1>
      <a:srgbClr val="46413C"/>
    </a:dk1>
    <a:lt1>
      <a:srgbClr val="FFFFFF"/>
    </a:lt1>
    <a:dk2>
      <a:srgbClr val="E10019"/>
    </a:dk2>
    <a:lt2>
      <a:srgbClr val="FFFFFF"/>
    </a:lt2>
    <a:accent1>
      <a:srgbClr val="327D91"/>
    </a:accent1>
    <a:accent2>
      <a:srgbClr val="5B97A7"/>
    </a:accent2>
    <a:accent3>
      <a:srgbClr val="84B1BD"/>
    </a:accent3>
    <a:accent4>
      <a:srgbClr val="4BBEE1"/>
    </a:accent4>
    <a:accent5>
      <a:srgbClr val="6FCBE7"/>
    </a:accent5>
    <a:accent6>
      <a:srgbClr val="93D8ED"/>
    </a:accent6>
    <a:hlink>
      <a:srgbClr val="4BBEE1"/>
    </a:hlink>
    <a:folHlink>
      <a:srgbClr val="327D91"/>
    </a:folHlink>
  </a:clrScheme>
  <a:fontScheme name="Hochschule Rheinmai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A3E36D54A1F94894DCBD93D1B4B252" ma:contentTypeVersion="10" ma:contentTypeDescription="Create a new document." ma:contentTypeScope="" ma:versionID="22b993904930182036832ae5b0ec5080">
  <xsd:schema xmlns:xsd="http://www.w3.org/2001/XMLSchema" xmlns:xs="http://www.w3.org/2001/XMLSchema" xmlns:p="http://schemas.microsoft.com/office/2006/metadata/properties" xmlns:ns2="2b32b6e6-0bb7-4c82-9f7c-7a818d8561ca" xmlns:ns3="db3cc98f-2351-4d1d-8811-54c0137e49d5" targetNamespace="http://schemas.microsoft.com/office/2006/metadata/properties" ma:root="true" ma:fieldsID="02b3f513f529c73124b3b7df56903c3b" ns2:_="" ns3:_="">
    <xsd:import namespace="2b32b6e6-0bb7-4c82-9f7c-7a818d8561ca"/>
    <xsd:import namespace="db3cc98f-2351-4d1d-8811-54c0137e49d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32b6e6-0bb7-4c82-9f7c-7a818d8561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cc98f-2351-4d1d-8811-54c0137e49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FDE389-B288-42F4-83DD-A1AE3D6C10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42B02A-1C37-4EC6-94D0-FA77FBB80B02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2b32b6e6-0bb7-4c82-9f7c-7a818d8561ca"/>
    <ds:schemaRef ds:uri="http://purl.org/dc/terms/"/>
    <ds:schemaRef ds:uri="http://schemas.openxmlformats.org/package/2006/metadata/core-properties"/>
    <ds:schemaRef ds:uri="db3cc98f-2351-4d1d-8811-54c0137e49d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43D44BC-541B-446B-8F7B-3E463601C7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32b6e6-0bb7-4c82-9f7c-7a818d8561ca"/>
    <ds:schemaRef ds:uri="db3cc98f-2351-4d1d-8811-54c0137e49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1117</Words>
  <Application>Microsoft Office PowerPoint</Application>
  <PresentationFormat>Breitbild</PresentationFormat>
  <Paragraphs>168</Paragraphs>
  <Slides>18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Calibri</vt:lpstr>
      <vt:lpstr>MetaPro-Bold</vt:lpstr>
      <vt:lpstr>Symbol</vt:lpstr>
      <vt:lpstr>Office</vt:lpstr>
      <vt:lpstr>1_Office</vt:lpstr>
      <vt:lpstr>PowerPoint-Präsentation</vt:lpstr>
      <vt:lpstr>Nachhaltigkeit in Mobilität und verkehr </vt:lpstr>
      <vt:lpstr>Potenziale des BetrieblicheN Mobilitätsmanagements ausschöpfen</vt:lpstr>
      <vt:lpstr>Potenziale des BetrieblicheN Mobilitätsmanagements ausschöpfen</vt:lpstr>
      <vt:lpstr>Potenziale des BetrieblicheN Mobilitätsmanagements ausschöpfen</vt:lpstr>
      <vt:lpstr>Einflussfaktoren des Mobilitätsverhalten</vt:lpstr>
      <vt:lpstr>Potenziale des BetrieblicheN Mobilitätsmanagements ausschöpfen</vt:lpstr>
      <vt:lpstr>Potenziale des BetrieblicheN Mobilitätsmanagements ausschöpfen</vt:lpstr>
      <vt:lpstr>Potenziale des BetrieblicheN Mobilitätsmanagements ausschöpfen</vt:lpstr>
      <vt:lpstr>Potenziale des BetrieblicheN Mobilitätsmanagements ausschöpfen</vt:lpstr>
      <vt:lpstr>Modell eines Ko-Kreativen ÖPNV Durch BMM </vt:lpstr>
      <vt:lpstr>Potenziale des BetrieblicheN Mobilitätsmanagements ausschöpfen</vt:lpstr>
      <vt:lpstr>Mobilitätsmanagement als weiteres „Werkzeug“ des Verkehrswesens</vt:lpstr>
      <vt:lpstr>Beispiel Wirkungsmessung: Jobwärts</vt:lpstr>
      <vt:lpstr>Beispiel Wirkungsmessung: Jobwärts</vt:lpstr>
      <vt:lpstr>Beispiel Wirkungsmessung: Jobwärts</vt:lpstr>
      <vt:lpstr>Beispiel Wirkungsmessung: Jobwärts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"Prof. Dr.-Ing. André Bruns"</dc:creator>
  <cp:lastModifiedBy>André Bruns</cp:lastModifiedBy>
  <cp:revision>297</cp:revision>
  <dcterms:created xsi:type="dcterms:W3CDTF">2020-11-08T12:19:06Z</dcterms:created>
  <dcterms:modified xsi:type="dcterms:W3CDTF">2023-09-25T14:14:37Z</dcterms:modified>
</cp:coreProperties>
</file>